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0"/>
  </p:notesMasterIdLst>
  <p:sldIdLst>
    <p:sldId id="266" r:id="rId5"/>
    <p:sldId id="257" r:id="rId6"/>
    <p:sldId id="273" r:id="rId7"/>
    <p:sldId id="274" r:id="rId8"/>
    <p:sldId id="267" r:id="rId9"/>
    <p:sldId id="268" r:id="rId10"/>
    <p:sldId id="269" r:id="rId11"/>
    <p:sldId id="275" r:id="rId12"/>
    <p:sldId id="276" r:id="rId13"/>
    <p:sldId id="271" r:id="rId14"/>
    <p:sldId id="277" r:id="rId15"/>
    <p:sldId id="278" r:id="rId16"/>
    <p:sldId id="279" r:id="rId17"/>
    <p:sldId id="280"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p:scale>
          <a:sx n="78" d="100"/>
          <a:sy n="78" d="100"/>
        </p:scale>
        <p:origin x="154"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3/1/2023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3/1/2023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3/1/2023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3/1/2023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l="26573" r="28168"/>
          <a:stretch/>
        </p:blipFill>
        <p:spPr>
          <a:xfrm>
            <a:off x="20" y="10"/>
            <a:ext cx="4966232" cy="6857990"/>
          </a:xfrm>
          <a:prstGeom prst="rect">
            <a:avLst/>
          </a:prstGeom>
        </p:spPr>
      </p:pic>
      <p:sp>
        <p:nvSpPr>
          <p:cNvPr id="68"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138004" y="1480929"/>
            <a:ext cx="5607908" cy="3254321"/>
          </a:xfrm>
        </p:spPr>
        <p:txBody>
          <a:bodyPr>
            <a:normAutofit/>
          </a:bodyPr>
          <a:lstStyle/>
          <a:p>
            <a:pPr algn="l"/>
            <a:r>
              <a:rPr lang="en-US" sz="4400" dirty="0"/>
              <a:t>final project – Insurance price prediction</a:t>
            </a:r>
            <a:br>
              <a:rPr lang="en-US" sz="4400" dirty="0"/>
            </a:br>
            <a:r>
              <a:rPr lang="en-US" sz="4400" dirty="0"/>
              <a:t>(Linear regression)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38004" y="4804850"/>
            <a:ext cx="5607906" cy="1086237"/>
          </a:xfrm>
        </p:spPr>
        <p:txBody>
          <a:bodyPr>
            <a:normAutofit/>
          </a:bodyPr>
          <a:lstStyle/>
          <a:p>
            <a:pPr algn="l">
              <a:spcAft>
                <a:spcPts val="600"/>
              </a:spcAft>
            </a:pPr>
            <a:r>
              <a:rPr lang="en-US"/>
              <a:t>MTH-650 Introduction to Data Analytics</a:t>
            </a:r>
          </a:p>
          <a:p>
            <a:pPr algn="l">
              <a:spcAft>
                <a:spcPts val="600"/>
              </a:spcAft>
            </a:pPr>
            <a:endParaRPr lang="en-US"/>
          </a:p>
          <a:p>
            <a:pPr algn="l">
              <a:spcAft>
                <a:spcPts val="600"/>
              </a:spcAft>
            </a:pPr>
            <a:endParaRPr lang="en-US"/>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5400" y="47625"/>
            <a:ext cx="9601200" cy="676275"/>
          </a:xfrm>
        </p:spPr>
        <p:txBody>
          <a:bodyPr>
            <a:normAutofit/>
          </a:bodyPr>
          <a:lstStyle/>
          <a:p>
            <a:r>
              <a:rPr lang="en-US" sz="3500" dirty="0"/>
              <a:t>Prediction Model using Linear Equation</a:t>
            </a:r>
          </a:p>
        </p:txBody>
      </p:sp>
      <p:graphicFrame>
        <p:nvGraphicFramePr>
          <p:cNvPr id="12" name="Table 11">
            <a:extLst>
              <a:ext uri="{FF2B5EF4-FFF2-40B4-BE49-F238E27FC236}">
                <a16:creationId xmlns:a16="http://schemas.microsoft.com/office/drawing/2014/main" id="{0A7ACB44-12B7-2EB8-CC18-1563BFB43232}"/>
              </a:ext>
            </a:extLst>
          </p:cNvPr>
          <p:cNvGraphicFramePr>
            <a:graphicFrameLocks noGrp="1"/>
          </p:cNvGraphicFramePr>
          <p:nvPr>
            <p:extLst>
              <p:ext uri="{D42A27DB-BD31-4B8C-83A1-F6EECF244321}">
                <p14:modId xmlns:p14="http://schemas.microsoft.com/office/powerpoint/2010/main" val="1889817818"/>
              </p:ext>
            </p:extLst>
          </p:nvPr>
        </p:nvGraphicFramePr>
        <p:xfrm>
          <a:off x="1457325" y="1419226"/>
          <a:ext cx="7172326" cy="1435671"/>
        </p:xfrm>
        <a:graphic>
          <a:graphicData uri="http://schemas.openxmlformats.org/drawingml/2006/table">
            <a:tbl>
              <a:tblPr>
                <a:tableStyleId>{5C22544A-7EE6-4342-B048-85BDC9FD1C3A}</a:tableStyleId>
              </a:tblPr>
              <a:tblGrid>
                <a:gridCol w="1140110">
                  <a:extLst>
                    <a:ext uri="{9D8B030D-6E8A-4147-A177-3AD203B41FA5}">
                      <a16:colId xmlns:a16="http://schemas.microsoft.com/office/drawing/2014/main" val="1194552802"/>
                    </a:ext>
                  </a:extLst>
                </a:gridCol>
                <a:gridCol w="891359">
                  <a:extLst>
                    <a:ext uri="{9D8B030D-6E8A-4147-A177-3AD203B41FA5}">
                      <a16:colId xmlns:a16="http://schemas.microsoft.com/office/drawing/2014/main" val="3368222503"/>
                    </a:ext>
                  </a:extLst>
                </a:gridCol>
                <a:gridCol w="310939">
                  <a:extLst>
                    <a:ext uri="{9D8B030D-6E8A-4147-A177-3AD203B41FA5}">
                      <a16:colId xmlns:a16="http://schemas.microsoft.com/office/drawing/2014/main" val="1936983882"/>
                    </a:ext>
                  </a:extLst>
                </a:gridCol>
                <a:gridCol w="4829918">
                  <a:extLst>
                    <a:ext uri="{9D8B030D-6E8A-4147-A177-3AD203B41FA5}">
                      <a16:colId xmlns:a16="http://schemas.microsoft.com/office/drawing/2014/main" val="4287252506"/>
                    </a:ext>
                  </a:extLst>
                </a:gridCol>
              </a:tblGrid>
              <a:tr h="420162">
                <a:tc>
                  <a:txBody>
                    <a:bodyPr/>
                    <a:lstStyle/>
                    <a:p>
                      <a:pPr marL="0" marR="0" algn="ctr">
                        <a:lnSpc>
                          <a:spcPct val="107000"/>
                        </a:lnSpc>
                        <a:spcBef>
                          <a:spcPts val="0"/>
                        </a:spcBef>
                        <a:spcAft>
                          <a:spcPts val="0"/>
                        </a:spcAft>
                      </a:pPr>
                      <a:r>
                        <a:rPr lang="en-US" sz="1700" b="1" dirty="0">
                          <a:effectLst/>
                        </a:rPr>
                        <a:t>Smoker</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extLst>
                  <a:ext uri="{0D108BD9-81ED-4DB2-BD59-A6C34878D82A}">
                    <a16:rowId xmlns:a16="http://schemas.microsoft.com/office/drawing/2014/main" val="3759669413"/>
                  </a:ext>
                </a:extLst>
              </a:tr>
              <a:tr h="465662">
                <a:tc>
                  <a:txBody>
                    <a:bodyPr/>
                    <a:lstStyle/>
                    <a:p>
                      <a:pPr marL="0" marR="0" algn="ctr">
                        <a:lnSpc>
                          <a:spcPct val="107000"/>
                        </a:lnSpc>
                        <a:spcBef>
                          <a:spcPts val="0"/>
                        </a:spcBef>
                        <a:spcAft>
                          <a:spcPts val="0"/>
                        </a:spcAft>
                      </a:pPr>
                      <a:r>
                        <a:rPr lang="en-US" sz="1700" dirty="0">
                          <a:effectLst/>
                        </a:rPr>
                        <a:t>No</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Charges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-12,103 + 321.9 </a:t>
                      </a:r>
                      <a:r>
                        <a:rPr lang="en-US" sz="1700" dirty="0" err="1">
                          <a:effectLst/>
                        </a:rPr>
                        <a:t>bmi</a:t>
                      </a:r>
                      <a:r>
                        <a:rPr lang="en-US" sz="1700" dirty="0">
                          <a:effectLst/>
                        </a:rPr>
                        <a:t> + 257.8 age + 474 children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1728362841"/>
                  </a:ext>
                </a:extLst>
              </a:tr>
              <a:tr h="128447">
                <a:tc>
                  <a:txBody>
                    <a:bodyPr/>
                    <a:lstStyle/>
                    <a:p>
                      <a:pPr marL="0" marR="0" algn="ctr">
                        <a:lnSpc>
                          <a:spcPct val="107000"/>
                        </a:lnSpc>
                        <a:spcBef>
                          <a:spcPts val="0"/>
                        </a:spcBef>
                        <a:spcAft>
                          <a:spcPts val="0"/>
                        </a:spcAft>
                      </a:pPr>
                      <a:r>
                        <a:rPr lang="en-US" sz="1700" dirty="0">
                          <a:effectLst/>
                        </a:rPr>
                        <a:t>Yes</a:t>
                      </a:r>
                    </a:p>
                    <a:p>
                      <a:pPr marL="0" marR="0" algn="ctr">
                        <a:lnSpc>
                          <a:spcPct val="107000"/>
                        </a:lnSpc>
                        <a:spcBef>
                          <a:spcPts val="0"/>
                        </a:spcBef>
                        <a:spcAft>
                          <a:spcPts val="0"/>
                        </a:spcAft>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Charges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11,709 + 321.9 </a:t>
                      </a:r>
                      <a:r>
                        <a:rPr lang="en-US" sz="1700" dirty="0" err="1">
                          <a:effectLst/>
                        </a:rPr>
                        <a:t>bmi</a:t>
                      </a:r>
                      <a:r>
                        <a:rPr lang="en-US" sz="1700" dirty="0">
                          <a:effectLst/>
                        </a:rPr>
                        <a:t> + 257.8 age + 474 children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1365899758"/>
                  </a:ext>
                </a:extLst>
              </a:tr>
            </a:tbl>
          </a:graphicData>
        </a:graphic>
      </p:graphicFrame>
      <p:sp>
        <p:nvSpPr>
          <p:cNvPr id="15" name="Title 1">
            <a:extLst>
              <a:ext uri="{FF2B5EF4-FFF2-40B4-BE49-F238E27FC236}">
                <a16:creationId xmlns:a16="http://schemas.microsoft.com/office/drawing/2014/main" id="{B38157B9-652F-B3EC-6D6A-5A00033A0FDA}"/>
              </a:ext>
            </a:extLst>
          </p:cNvPr>
          <p:cNvSpPr txBox="1">
            <a:spLocks/>
          </p:cNvSpPr>
          <p:nvPr/>
        </p:nvSpPr>
        <p:spPr>
          <a:xfrm>
            <a:off x="1371600" y="1081089"/>
            <a:ext cx="9601200" cy="338138"/>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000" dirty="0"/>
              <a:t>Regression Equation</a:t>
            </a:r>
          </a:p>
        </p:txBody>
      </p:sp>
      <p:graphicFrame>
        <p:nvGraphicFramePr>
          <p:cNvPr id="16" name="Table 15">
            <a:extLst>
              <a:ext uri="{FF2B5EF4-FFF2-40B4-BE49-F238E27FC236}">
                <a16:creationId xmlns:a16="http://schemas.microsoft.com/office/drawing/2014/main" id="{DBCE0B2F-CB5F-5BD1-969A-D0048446D049}"/>
              </a:ext>
            </a:extLst>
          </p:cNvPr>
          <p:cNvGraphicFramePr>
            <a:graphicFrameLocks noGrp="1"/>
          </p:cNvGraphicFramePr>
          <p:nvPr>
            <p:extLst>
              <p:ext uri="{D42A27DB-BD31-4B8C-83A1-F6EECF244321}">
                <p14:modId xmlns:p14="http://schemas.microsoft.com/office/powerpoint/2010/main" val="626510464"/>
              </p:ext>
            </p:extLst>
          </p:nvPr>
        </p:nvGraphicFramePr>
        <p:xfrm>
          <a:off x="1457325" y="3686175"/>
          <a:ext cx="6419851" cy="1979708"/>
        </p:xfrm>
        <a:graphic>
          <a:graphicData uri="http://schemas.openxmlformats.org/drawingml/2006/table">
            <a:tbl>
              <a:tblPr>
                <a:tableStyleId>{5C22544A-7EE6-4342-B048-85BDC9FD1C3A}</a:tableStyleId>
              </a:tblPr>
              <a:tblGrid>
                <a:gridCol w="1127812">
                  <a:extLst>
                    <a:ext uri="{9D8B030D-6E8A-4147-A177-3AD203B41FA5}">
                      <a16:colId xmlns:a16="http://schemas.microsoft.com/office/drawing/2014/main" val="3089465833"/>
                    </a:ext>
                  </a:extLst>
                </a:gridCol>
                <a:gridCol w="910925">
                  <a:extLst>
                    <a:ext uri="{9D8B030D-6E8A-4147-A177-3AD203B41FA5}">
                      <a16:colId xmlns:a16="http://schemas.microsoft.com/office/drawing/2014/main" val="1726676773"/>
                    </a:ext>
                  </a:extLst>
                </a:gridCol>
                <a:gridCol w="1214567">
                  <a:extLst>
                    <a:ext uri="{9D8B030D-6E8A-4147-A177-3AD203B41FA5}">
                      <a16:colId xmlns:a16="http://schemas.microsoft.com/office/drawing/2014/main" val="862084638"/>
                    </a:ext>
                  </a:extLst>
                </a:gridCol>
                <a:gridCol w="1257943">
                  <a:extLst>
                    <a:ext uri="{9D8B030D-6E8A-4147-A177-3AD203B41FA5}">
                      <a16:colId xmlns:a16="http://schemas.microsoft.com/office/drawing/2014/main" val="3166393558"/>
                    </a:ext>
                  </a:extLst>
                </a:gridCol>
                <a:gridCol w="1257943">
                  <a:extLst>
                    <a:ext uri="{9D8B030D-6E8A-4147-A177-3AD203B41FA5}">
                      <a16:colId xmlns:a16="http://schemas.microsoft.com/office/drawing/2014/main" val="1746201586"/>
                    </a:ext>
                  </a:extLst>
                </a:gridCol>
                <a:gridCol w="650661">
                  <a:extLst>
                    <a:ext uri="{9D8B030D-6E8A-4147-A177-3AD203B41FA5}">
                      <a16:colId xmlns:a16="http://schemas.microsoft.com/office/drawing/2014/main" val="2516275189"/>
                    </a:ext>
                  </a:extLst>
                </a:gridCol>
              </a:tblGrid>
              <a:tr h="294638">
                <a:tc>
                  <a:txBody>
                    <a:bodyPr/>
                    <a:lstStyle/>
                    <a:p>
                      <a:pPr marL="0" marR="0" algn="ctr">
                        <a:lnSpc>
                          <a:spcPct val="107000"/>
                        </a:lnSpc>
                        <a:spcBef>
                          <a:spcPts val="0"/>
                        </a:spcBef>
                        <a:spcAft>
                          <a:spcPts val="0"/>
                        </a:spcAft>
                      </a:pPr>
                      <a:r>
                        <a:rPr lang="en-US" sz="1700" b="1" dirty="0">
                          <a:effectLst/>
                        </a:rPr>
                        <a:t>Term</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err="1">
                          <a:effectLst/>
                        </a:rPr>
                        <a:t>Coef</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SE </a:t>
                      </a:r>
                      <a:r>
                        <a:rPr lang="en-US" sz="1700" b="1" dirty="0" err="1">
                          <a:effectLst/>
                        </a:rPr>
                        <a:t>Coef</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T-Value</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P-Value</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VIF</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extLst>
                  <a:ext uri="{0D108BD9-81ED-4DB2-BD59-A6C34878D82A}">
                    <a16:rowId xmlns:a16="http://schemas.microsoft.com/office/drawing/2014/main" val="649159768"/>
                  </a:ext>
                </a:extLst>
              </a:tr>
              <a:tr h="280845">
                <a:tc>
                  <a:txBody>
                    <a:bodyPr/>
                    <a:lstStyle/>
                    <a:p>
                      <a:pPr marL="0" marR="0" algn="ctr">
                        <a:lnSpc>
                          <a:spcPct val="107000"/>
                        </a:lnSpc>
                        <a:spcBef>
                          <a:spcPts val="0"/>
                        </a:spcBef>
                        <a:spcAft>
                          <a:spcPts val="0"/>
                        </a:spcAft>
                      </a:pPr>
                      <a:r>
                        <a:rPr lang="en-US" sz="1700">
                          <a:effectLst/>
                        </a:rPr>
                        <a:t>Constant</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-12103</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942</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-12.85</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extLst>
                  <a:ext uri="{0D108BD9-81ED-4DB2-BD59-A6C34878D82A}">
                    <a16:rowId xmlns:a16="http://schemas.microsoft.com/office/drawing/2014/main" val="618948714"/>
                  </a:ext>
                </a:extLst>
              </a:tr>
              <a:tr h="280845">
                <a:tc>
                  <a:txBody>
                    <a:bodyPr/>
                    <a:lstStyle/>
                    <a:p>
                      <a:pPr marL="0" marR="0" algn="ctr">
                        <a:lnSpc>
                          <a:spcPct val="107000"/>
                        </a:lnSpc>
                        <a:spcBef>
                          <a:spcPts val="0"/>
                        </a:spcBef>
                        <a:spcAft>
                          <a:spcPts val="0"/>
                        </a:spcAft>
                      </a:pPr>
                      <a:r>
                        <a:rPr lang="en-US" sz="1700" dirty="0">
                          <a:effectLst/>
                        </a:rPr>
                        <a:t>BMI</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321.9</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27.4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11.76</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1.01</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037804501"/>
                  </a:ext>
                </a:extLst>
              </a:tr>
              <a:tr h="280845">
                <a:tc>
                  <a:txBody>
                    <a:bodyPr/>
                    <a:lstStyle/>
                    <a:p>
                      <a:pPr marL="0" marR="0" algn="ctr">
                        <a:lnSpc>
                          <a:spcPct val="107000"/>
                        </a:lnSpc>
                        <a:spcBef>
                          <a:spcPts val="0"/>
                        </a:spcBef>
                        <a:spcAft>
                          <a:spcPts val="0"/>
                        </a:spcAft>
                      </a:pPr>
                      <a:r>
                        <a:rPr lang="en-US" sz="1700" dirty="0">
                          <a:effectLst/>
                        </a:rPr>
                        <a:t>Age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257.8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11.9</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21.67</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1.01</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1368365382"/>
                  </a:ext>
                </a:extLst>
              </a:tr>
              <a:tr h="280845">
                <a:tc>
                  <a:txBody>
                    <a:bodyPr/>
                    <a:lstStyle/>
                    <a:p>
                      <a:pPr marL="0" marR="0" algn="ctr">
                        <a:lnSpc>
                          <a:spcPct val="107000"/>
                        </a:lnSpc>
                        <a:spcBef>
                          <a:spcPts val="0"/>
                        </a:spcBef>
                        <a:spcAft>
                          <a:spcPts val="0"/>
                        </a:spcAft>
                      </a:pPr>
                      <a:r>
                        <a:rPr lang="en-US" sz="1700" dirty="0">
                          <a:effectLst/>
                        </a:rPr>
                        <a:t>Children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474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138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3.44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0.001</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1.00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156709841"/>
                  </a:ext>
                </a:extLst>
              </a:tr>
              <a:tr h="280845">
                <a:tc>
                  <a:txBody>
                    <a:bodyPr/>
                    <a:lstStyle/>
                    <a:p>
                      <a:pPr marL="0" marR="0" algn="ctr">
                        <a:lnSpc>
                          <a:spcPct val="107000"/>
                        </a:lnSpc>
                        <a:spcBef>
                          <a:spcPts val="0"/>
                        </a:spcBef>
                        <a:spcAft>
                          <a:spcPts val="0"/>
                        </a:spcAft>
                      </a:pPr>
                      <a:r>
                        <a:rPr lang="en-US" sz="1700" dirty="0">
                          <a:effectLst/>
                        </a:rPr>
                        <a:t>Smoker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gn="ctr">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gn="ctr">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gn="ctr">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gn="ctr">
                        <a:lnSpc>
                          <a:spcPct val="107000"/>
                        </a:lnSpc>
                        <a:spcBef>
                          <a:spcPts val="0"/>
                        </a:spcBef>
                        <a:spcAft>
                          <a:spcPts val="0"/>
                        </a:spcAft>
                      </a:pPr>
                      <a:r>
                        <a:rPr lang="en-US" sz="17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extLst>
                  <a:ext uri="{0D108BD9-81ED-4DB2-BD59-A6C34878D82A}">
                    <a16:rowId xmlns:a16="http://schemas.microsoft.com/office/drawing/2014/main" val="1587650688"/>
                  </a:ext>
                </a:extLst>
              </a:tr>
              <a:tr h="280845">
                <a:tc>
                  <a:txBody>
                    <a:bodyPr/>
                    <a:lstStyle/>
                    <a:p>
                      <a:pPr marL="0" marR="0" algn="ctr">
                        <a:lnSpc>
                          <a:spcPct val="107000"/>
                        </a:lnSpc>
                        <a:spcBef>
                          <a:spcPts val="0"/>
                        </a:spcBef>
                        <a:spcAft>
                          <a:spcPts val="0"/>
                        </a:spcAft>
                      </a:pPr>
                      <a:r>
                        <a:rPr lang="en-US" sz="1700" dirty="0">
                          <a:effectLst/>
                        </a:rPr>
                        <a:t>  Yes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23811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411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57.90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1.00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483631583"/>
                  </a:ext>
                </a:extLst>
              </a:tr>
            </a:tbl>
          </a:graphicData>
        </a:graphic>
      </p:graphicFrame>
      <p:sp>
        <p:nvSpPr>
          <p:cNvPr id="17" name="Title 1">
            <a:extLst>
              <a:ext uri="{FF2B5EF4-FFF2-40B4-BE49-F238E27FC236}">
                <a16:creationId xmlns:a16="http://schemas.microsoft.com/office/drawing/2014/main" id="{E0C2CF57-BFDB-DCBD-6D5D-577A5A62A20A}"/>
              </a:ext>
            </a:extLst>
          </p:cNvPr>
          <p:cNvSpPr txBox="1">
            <a:spLocks/>
          </p:cNvSpPr>
          <p:nvPr/>
        </p:nvSpPr>
        <p:spPr>
          <a:xfrm>
            <a:off x="1333500" y="3348037"/>
            <a:ext cx="9601200" cy="338138"/>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000" dirty="0"/>
              <a:t>Coefficients</a:t>
            </a:r>
          </a:p>
        </p:txBody>
      </p:sp>
    </p:spTree>
    <p:extLst>
      <p:ext uri="{BB962C8B-B14F-4D97-AF65-F5344CB8AC3E}">
        <p14:creationId xmlns:p14="http://schemas.microsoft.com/office/powerpoint/2010/main" val="1944769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5400" y="47625"/>
            <a:ext cx="9601200" cy="676275"/>
          </a:xfrm>
        </p:spPr>
        <p:txBody>
          <a:bodyPr>
            <a:normAutofit/>
          </a:bodyPr>
          <a:lstStyle/>
          <a:p>
            <a:r>
              <a:rPr lang="en-US" sz="3500" dirty="0"/>
              <a:t>Prediction Model using Linear Equation</a:t>
            </a:r>
          </a:p>
        </p:txBody>
      </p:sp>
      <p:sp>
        <p:nvSpPr>
          <p:cNvPr id="15" name="Title 1">
            <a:extLst>
              <a:ext uri="{FF2B5EF4-FFF2-40B4-BE49-F238E27FC236}">
                <a16:creationId xmlns:a16="http://schemas.microsoft.com/office/drawing/2014/main" id="{B38157B9-652F-B3EC-6D6A-5A00033A0FDA}"/>
              </a:ext>
            </a:extLst>
          </p:cNvPr>
          <p:cNvSpPr txBox="1">
            <a:spLocks/>
          </p:cNvSpPr>
          <p:nvPr/>
        </p:nvSpPr>
        <p:spPr>
          <a:xfrm>
            <a:off x="1304924" y="1093771"/>
            <a:ext cx="9601200" cy="338138"/>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000" dirty="0"/>
              <a:t>Model Summary</a:t>
            </a:r>
          </a:p>
        </p:txBody>
      </p:sp>
      <p:sp>
        <p:nvSpPr>
          <p:cNvPr id="17" name="Title 1">
            <a:extLst>
              <a:ext uri="{FF2B5EF4-FFF2-40B4-BE49-F238E27FC236}">
                <a16:creationId xmlns:a16="http://schemas.microsoft.com/office/drawing/2014/main" id="{E0C2CF57-BFDB-DCBD-6D5D-577A5A62A20A}"/>
              </a:ext>
            </a:extLst>
          </p:cNvPr>
          <p:cNvSpPr txBox="1">
            <a:spLocks/>
          </p:cNvSpPr>
          <p:nvPr/>
        </p:nvSpPr>
        <p:spPr>
          <a:xfrm>
            <a:off x="1295400" y="2512996"/>
            <a:ext cx="9601200" cy="338138"/>
          </a:xfrm>
          <a:prstGeom prst="rect">
            <a:avLst/>
          </a:prstGeom>
        </p:spPr>
        <p:txBody>
          <a:bodyPr vert="horz" lIns="91440" tIns="45720" rIns="91440" bIns="45720" rtlCol="0" anchor="t">
            <a:normAutofit lnSpcReduction="1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000" dirty="0"/>
              <a:t>Analysis of Variance</a:t>
            </a:r>
          </a:p>
        </p:txBody>
      </p:sp>
      <p:graphicFrame>
        <p:nvGraphicFramePr>
          <p:cNvPr id="3" name="Table 2">
            <a:extLst>
              <a:ext uri="{FF2B5EF4-FFF2-40B4-BE49-F238E27FC236}">
                <a16:creationId xmlns:a16="http://schemas.microsoft.com/office/drawing/2014/main" id="{226AE618-56EE-1C23-8403-647B8B082A6C}"/>
              </a:ext>
            </a:extLst>
          </p:cNvPr>
          <p:cNvGraphicFramePr>
            <a:graphicFrameLocks noGrp="1"/>
          </p:cNvGraphicFramePr>
          <p:nvPr>
            <p:extLst>
              <p:ext uri="{D42A27DB-BD31-4B8C-83A1-F6EECF244321}">
                <p14:modId xmlns:p14="http://schemas.microsoft.com/office/powerpoint/2010/main" val="1107691947"/>
              </p:ext>
            </p:extLst>
          </p:nvPr>
        </p:nvGraphicFramePr>
        <p:xfrm>
          <a:off x="1400174" y="1431909"/>
          <a:ext cx="4533901" cy="835041"/>
        </p:xfrm>
        <a:graphic>
          <a:graphicData uri="http://schemas.openxmlformats.org/drawingml/2006/table">
            <a:tbl>
              <a:tblPr>
                <a:tableStyleId>{5C22544A-7EE6-4342-B048-85BDC9FD1C3A}</a:tableStyleId>
              </a:tblPr>
              <a:tblGrid>
                <a:gridCol w="914564">
                  <a:extLst>
                    <a:ext uri="{9D8B030D-6E8A-4147-A177-3AD203B41FA5}">
                      <a16:colId xmlns:a16="http://schemas.microsoft.com/office/drawing/2014/main" val="3868204986"/>
                    </a:ext>
                  </a:extLst>
                </a:gridCol>
                <a:gridCol w="875646">
                  <a:extLst>
                    <a:ext uri="{9D8B030D-6E8A-4147-A177-3AD203B41FA5}">
                      <a16:colId xmlns:a16="http://schemas.microsoft.com/office/drawing/2014/main" val="2027481378"/>
                    </a:ext>
                  </a:extLst>
                </a:gridCol>
                <a:gridCol w="1284281">
                  <a:extLst>
                    <a:ext uri="{9D8B030D-6E8A-4147-A177-3AD203B41FA5}">
                      <a16:colId xmlns:a16="http://schemas.microsoft.com/office/drawing/2014/main" val="4210896274"/>
                    </a:ext>
                  </a:extLst>
                </a:gridCol>
                <a:gridCol w="1459410">
                  <a:extLst>
                    <a:ext uri="{9D8B030D-6E8A-4147-A177-3AD203B41FA5}">
                      <a16:colId xmlns:a16="http://schemas.microsoft.com/office/drawing/2014/main" val="3099882827"/>
                    </a:ext>
                  </a:extLst>
                </a:gridCol>
              </a:tblGrid>
              <a:tr h="291972">
                <a:tc>
                  <a:txBody>
                    <a:bodyPr/>
                    <a:lstStyle/>
                    <a:p>
                      <a:pPr marL="0" marR="0" algn="ctr">
                        <a:lnSpc>
                          <a:spcPct val="107000"/>
                        </a:lnSpc>
                        <a:spcBef>
                          <a:spcPts val="0"/>
                        </a:spcBef>
                        <a:spcAft>
                          <a:spcPts val="0"/>
                        </a:spcAft>
                      </a:pPr>
                      <a:r>
                        <a:rPr lang="en-US" sz="1700" b="1" dirty="0">
                          <a:effectLst/>
                        </a:rPr>
                        <a:t>S</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R-sq</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R-sq(adj)</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ctr">
                        <a:lnSpc>
                          <a:spcPct val="107000"/>
                        </a:lnSpc>
                        <a:spcBef>
                          <a:spcPts val="0"/>
                        </a:spcBef>
                        <a:spcAft>
                          <a:spcPts val="0"/>
                        </a:spcAft>
                      </a:pPr>
                      <a:r>
                        <a:rPr lang="en-US" sz="1700" b="1" dirty="0">
                          <a:effectLst/>
                        </a:rPr>
                        <a:t>R-sq(pred)</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extLst>
                  <a:ext uri="{0D108BD9-81ED-4DB2-BD59-A6C34878D82A}">
                    <a16:rowId xmlns:a16="http://schemas.microsoft.com/office/drawing/2014/main" val="3804539089"/>
                  </a:ext>
                </a:extLst>
              </a:tr>
              <a:tr h="543069">
                <a:tc>
                  <a:txBody>
                    <a:bodyPr/>
                    <a:lstStyle/>
                    <a:p>
                      <a:pPr marL="0" marR="0" algn="ctr">
                        <a:lnSpc>
                          <a:spcPct val="107000"/>
                        </a:lnSpc>
                        <a:spcBef>
                          <a:spcPts val="0"/>
                        </a:spcBef>
                        <a:spcAft>
                          <a:spcPts val="0"/>
                        </a:spcAft>
                      </a:pPr>
                      <a:r>
                        <a:rPr lang="en-US" sz="1700">
                          <a:effectLst/>
                        </a:rPr>
                        <a:t>6067.79</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a:effectLst/>
                        </a:rPr>
                        <a:t>74.97%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74.89%</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ctr">
                        <a:lnSpc>
                          <a:spcPct val="107000"/>
                        </a:lnSpc>
                        <a:spcBef>
                          <a:spcPts val="0"/>
                        </a:spcBef>
                        <a:spcAft>
                          <a:spcPts val="0"/>
                        </a:spcAft>
                      </a:pPr>
                      <a:r>
                        <a:rPr lang="en-US" sz="1700" dirty="0">
                          <a:effectLst/>
                        </a:rPr>
                        <a:t>74.74%</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607191518"/>
                  </a:ext>
                </a:extLst>
              </a:tr>
            </a:tbl>
          </a:graphicData>
        </a:graphic>
      </p:graphicFrame>
      <p:graphicFrame>
        <p:nvGraphicFramePr>
          <p:cNvPr id="4" name="Table 3">
            <a:extLst>
              <a:ext uri="{FF2B5EF4-FFF2-40B4-BE49-F238E27FC236}">
                <a16:creationId xmlns:a16="http://schemas.microsoft.com/office/drawing/2014/main" id="{B723511D-7E49-D027-09D7-3A79D691407E}"/>
              </a:ext>
            </a:extLst>
          </p:cNvPr>
          <p:cNvGraphicFramePr>
            <a:graphicFrameLocks noGrp="1"/>
          </p:cNvGraphicFramePr>
          <p:nvPr>
            <p:extLst>
              <p:ext uri="{D42A27DB-BD31-4B8C-83A1-F6EECF244321}">
                <p14:modId xmlns:p14="http://schemas.microsoft.com/office/powerpoint/2010/main" val="3816021165"/>
              </p:ext>
            </p:extLst>
          </p:nvPr>
        </p:nvGraphicFramePr>
        <p:xfrm>
          <a:off x="1400174" y="2851134"/>
          <a:ext cx="9058277" cy="2803168"/>
        </p:xfrm>
        <a:graphic>
          <a:graphicData uri="http://schemas.openxmlformats.org/drawingml/2006/table">
            <a:tbl>
              <a:tblPr>
                <a:tableStyleId>{5C22544A-7EE6-4342-B048-85BDC9FD1C3A}</a:tableStyleId>
              </a:tblPr>
              <a:tblGrid>
                <a:gridCol w="1717090">
                  <a:extLst>
                    <a:ext uri="{9D8B030D-6E8A-4147-A177-3AD203B41FA5}">
                      <a16:colId xmlns:a16="http://schemas.microsoft.com/office/drawing/2014/main" val="2957117710"/>
                    </a:ext>
                  </a:extLst>
                </a:gridCol>
                <a:gridCol w="796332">
                  <a:extLst>
                    <a:ext uri="{9D8B030D-6E8A-4147-A177-3AD203B41FA5}">
                      <a16:colId xmlns:a16="http://schemas.microsoft.com/office/drawing/2014/main" val="871029386"/>
                    </a:ext>
                  </a:extLst>
                </a:gridCol>
                <a:gridCol w="1841518">
                  <a:extLst>
                    <a:ext uri="{9D8B030D-6E8A-4147-A177-3AD203B41FA5}">
                      <a16:colId xmlns:a16="http://schemas.microsoft.com/office/drawing/2014/main" val="351613743"/>
                    </a:ext>
                  </a:extLst>
                </a:gridCol>
                <a:gridCol w="1841518">
                  <a:extLst>
                    <a:ext uri="{9D8B030D-6E8A-4147-A177-3AD203B41FA5}">
                      <a16:colId xmlns:a16="http://schemas.microsoft.com/office/drawing/2014/main" val="603709550"/>
                    </a:ext>
                  </a:extLst>
                </a:gridCol>
                <a:gridCol w="1418467">
                  <a:extLst>
                    <a:ext uri="{9D8B030D-6E8A-4147-A177-3AD203B41FA5}">
                      <a16:colId xmlns:a16="http://schemas.microsoft.com/office/drawing/2014/main" val="2244100523"/>
                    </a:ext>
                  </a:extLst>
                </a:gridCol>
                <a:gridCol w="1443352">
                  <a:extLst>
                    <a:ext uri="{9D8B030D-6E8A-4147-A177-3AD203B41FA5}">
                      <a16:colId xmlns:a16="http://schemas.microsoft.com/office/drawing/2014/main" val="1525027003"/>
                    </a:ext>
                  </a:extLst>
                </a:gridCol>
              </a:tblGrid>
              <a:tr h="154040">
                <a:tc>
                  <a:txBody>
                    <a:bodyPr/>
                    <a:lstStyle/>
                    <a:p>
                      <a:pPr marL="0" marR="0">
                        <a:lnSpc>
                          <a:spcPct val="107000"/>
                        </a:lnSpc>
                        <a:spcBef>
                          <a:spcPts val="0"/>
                        </a:spcBef>
                        <a:spcAft>
                          <a:spcPts val="0"/>
                        </a:spcAft>
                      </a:pPr>
                      <a:r>
                        <a:rPr lang="en-US" sz="1700" b="1" dirty="0">
                          <a:effectLst/>
                        </a:rPr>
                        <a:t>Source</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r">
                        <a:lnSpc>
                          <a:spcPct val="107000"/>
                        </a:lnSpc>
                        <a:spcBef>
                          <a:spcPts val="0"/>
                        </a:spcBef>
                        <a:spcAft>
                          <a:spcPts val="0"/>
                        </a:spcAft>
                      </a:pPr>
                      <a:r>
                        <a:rPr lang="en-US" sz="1700" b="1">
                          <a:effectLst/>
                        </a:rPr>
                        <a:t>DF</a:t>
                      </a:r>
                      <a:endParaRPr lang="en-US" sz="1700" b="1">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r">
                        <a:lnSpc>
                          <a:spcPct val="107000"/>
                        </a:lnSpc>
                        <a:spcBef>
                          <a:spcPts val="0"/>
                        </a:spcBef>
                        <a:spcAft>
                          <a:spcPts val="0"/>
                        </a:spcAft>
                      </a:pPr>
                      <a:r>
                        <a:rPr lang="en-US" sz="1700" b="1" dirty="0">
                          <a:effectLst/>
                        </a:rPr>
                        <a:t>Adj SS</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r">
                        <a:lnSpc>
                          <a:spcPct val="107000"/>
                        </a:lnSpc>
                        <a:spcBef>
                          <a:spcPts val="0"/>
                        </a:spcBef>
                        <a:spcAft>
                          <a:spcPts val="0"/>
                        </a:spcAft>
                      </a:pPr>
                      <a:r>
                        <a:rPr lang="en-US" sz="1700" b="1" dirty="0">
                          <a:effectLst/>
                        </a:rPr>
                        <a:t>Adj MS</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r">
                        <a:lnSpc>
                          <a:spcPct val="107000"/>
                        </a:lnSpc>
                        <a:spcBef>
                          <a:spcPts val="0"/>
                        </a:spcBef>
                        <a:spcAft>
                          <a:spcPts val="0"/>
                        </a:spcAft>
                      </a:pPr>
                      <a:r>
                        <a:rPr lang="en-US" sz="1700" b="1" dirty="0">
                          <a:effectLst/>
                        </a:rPr>
                        <a:t>F-Value</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tc>
                  <a:txBody>
                    <a:bodyPr/>
                    <a:lstStyle/>
                    <a:p>
                      <a:pPr marL="0" marR="0" algn="r">
                        <a:lnSpc>
                          <a:spcPct val="107000"/>
                        </a:lnSpc>
                        <a:spcBef>
                          <a:spcPts val="0"/>
                        </a:spcBef>
                        <a:spcAft>
                          <a:spcPts val="0"/>
                        </a:spcAft>
                      </a:pPr>
                      <a:r>
                        <a:rPr lang="en-US" sz="1700" b="1" dirty="0">
                          <a:effectLst/>
                        </a:rPr>
                        <a:t>P-Value</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nchor="b"/>
                </a:tc>
                <a:extLst>
                  <a:ext uri="{0D108BD9-81ED-4DB2-BD59-A6C34878D82A}">
                    <a16:rowId xmlns:a16="http://schemas.microsoft.com/office/drawing/2014/main" val="2475080818"/>
                  </a:ext>
                </a:extLst>
              </a:tr>
              <a:tr h="286516">
                <a:tc>
                  <a:txBody>
                    <a:bodyPr/>
                    <a:lstStyle/>
                    <a:p>
                      <a:pPr marL="0" marR="0">
                        <a:lnSpc>
                          <a:spcPct val="107000"/>
                        </a:lnSpc>
                        <a:spcBef>
                          <a:spcPts val="0"/>
                        </a:spcBef>
                        <a:spcAft>
                          <a:spcPts val="0"/>
                        </a:spcAft>
                      </a:pPr>
                      <a:r>
                        <a:rPr lang="en-US" sz="1700" dirty="0">
                          <a:effectLst/>
                        </a:rPr>
                        <a:t>Regression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1.46996E+11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dirty="0">
                          <a:effectLst/>
                        </a:rPr>
                        <a:t>36748942863</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dirty="0">
                          <a:effectLst/>
                        </a:rPr>
                        <a:t>998.12</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22911477"/>
                  </a:ext>
                </a:extLst>
              </a:tr>
              <a:tr h="144483">
                <a:tc>
                  <a:txBody>
                    <a:bodyPr/>
                    <a:lstStyle/>
                    <a:p>
                      <a:pPr marL="0" marR="0">
                        <a:lnSpc>
                          <a:spcPct val="107000"/>
                        </a:lnSpc>
                        <a:spcBef>
                          <a:spcPts val="0"/>
                        </a:spcBef>
                        <a:spcAft>
                          <a:spcPts val="0"/>
                        </a:spcAft>
                      </a:pPr>
                      <a:r>
                        <a:rPr lang="en-US" sz="1700" dirty="0">
                          <a:effectLst/>
                        </a:rPr>
                        <a:t>  BMI</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5088382317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5088382317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138.20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903712542"/>
                  </a:ext>
                </a:extLst>
              </a:tr>
              <a:tr h="286516">
                <a:tc>
                  <a:txBody>
                    <a:bodyPr/>
                    <a:lstStyle/>
                    <a:p>
                      <a:pPr marL="0" marR="0">
                        <a:lnSpc>
                          <a:spcPct val="107000"/>
                        </a:lnSpc>
                        <a:spcBef>
                          <a:spcPts val="0"/>
                        </a:spcBef>
                        <a:spcAft>
                          <a:spcPts val="0"/>
                        </a:spcAft>
                      </a:pPr>
                      <a:r>
                        <a:rPr lang="en-US" sz="1700" dirty="0">
                          <a:effectLst/>
                        </a:rPr>
                        <a:t>  Age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17296697217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17296697217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469.79</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423346559"/>
                  </a:ext>
                </a:extLst>
              </a:tr>
              <a:tr h="144483">
                <a:tc>
                  <a:txBody>
                    <a:bodyPr/>
                    <a:lstStyle/>
                    <a:p>
                      <a:pPr marL="0" marR="0">
                        <a:lnSpc>
                          <a:spcPct val="107000"/>
                        </a:lnSpc>
                        <a:spcBef>
                          <a:spcPts val="0"/>
                        </a:spcBef>
                        <a:spcAft>
                          <a:spcPts val="0"/>
                        </a:spcAft>
                      </a:pPr>
                      <a:r>
                        <a:rPr lang="en-US" sz="1700" dirty="0">
                          <a:effectLst/>
                        </a:rPr>
                        <a:t>  Children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434769398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434769398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11.81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0.001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2617092183"/>
                  </a:ext>
                </a:extLst>
              </a:tr>
              <a:tr h="286516">
                <a:tc>
                  <a:txBody>
                    <a:bodyPr/>
                    <a:lstStyle/>
                    <a:p>
                      <a:pPr marL="0" marR="0">
                        <a:lnSpc>
                          <a:spcPct val="107000"/>
                        </a:lnSpc>
                        <a:spcBef>
                          <a:spcPts val="0"/>
                        </a:spcBef>
                        <a:spcAft>
                          <a:spcPts val="0"/>
                        </a:spcAft>
                      </a:pPr>
                      <a:r>
                        <a:rPr lang="en-US" sz="1700" dirty="0">
                          <a:effectLst/>
                        </a:rPr>
                        <a:t>  Smoker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1.23448E+11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1.23448E+11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3352.91</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0.000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963624776"/>
                  </a:ext>
                </a:extLst>
              </a:tr>
              <a:tr h="286516">
                <a:tc>
                  <a:txBody>
                    <a:bodyPr/>
                    <a:lstStyle/>
                    <a:p>
                      <a:pPr marL="0" marR="0">
                        <a:lnSpc>
                          <a:spcPct val="107000"/>
                        </a:lnSpc>
                        <a:spcBef>
                          <a:spcPts val="0"/>
                        </a:spcBef>
                        <a:spcAft>
                          <a:spcPts val="0"/>
                        </a:spcAft>
                      </a:pPr>
                      <a:r>
                        <a:rPr lang="en-US" sz="1700" dirty="0">
                          <a:effectLst/>
                        </a:rPr>
                        <a:t>Error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1333</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49078450117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36818042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extLst>
                  <a:ext uri="{0D108BD9-81ED-4DB2-BD59-A6C34878D82A}">
                    <a16:rowId xmlns:a16="http://schemas.microsoft.com/office/drawing/2014/main" val="3607647685"/>
                  </a:ext>
                </a:extLst>
              </a:tr>
              <a:tr h="286516">
                <a:tc>
                  <a:txBody>
                    <a:bodyPr/>
                    <a:lstStyle/>
                    <a:p>
                      <a:pPr marL="0" marR="0">
                        <a:lnSpc>
                          <a:spcPct val="107000"/>
                        </a:lnSpc>
                        <a:spcBef>
                          <a:spcPts val="0"/>
                        </a:spcBef>
                        <a:spcAft>
                          <a:spcPts val="0"/>
                        </a:spcAft>
                      </a:pPr>
                      <a:r>
                        <a:rPr lang="en-US" sz="1700" dirty="0">
                          <a:effectLst/>
                        </a:rPr>
                        <a:t>  Lack-of-Fit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1326</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48816632894</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36814957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0.98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0.582</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extLst>
                  <a:ext uri="{0D108BD9-81ED-4DB2-BD59-A6C34878D82A}">
                    <a16:rowId xmlns:a16="http://schemas.microsoft.com/office/drawing/2014/main" val="3714021821"/>
                  </a:ext>
                </a:extLst>
              </a:tr>
              <a:tr h="144483">
                <a:tc>
                  <a:txBody>
                    <a:bodyPr/>
                    <a:lstStyle/>
                    <a:p>
                      <a:pPr marL="0" marR="0">
                        <a:lnSpc>
                          <a:spcPct val="107000"/>
                        </a:lnSpc>
                        <a:spcBef>
                          <a:spcPts val="0"/>
                        </a:spcBef>
                        <a:spcAft>
                          <a:spcPts val="0"/>
                        </a:spcAft>
                      </a:pPr>
                      <a:r>
                        <a:rPr lang="en-US" sz="1700" dirty="0">
                          <a:effectLst/>
                        </a:rPr>
                        <a:t>  Pure Error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7</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261817223</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a:effectLst/>
                        </a:rPr>
                        <a:t>37402460</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extLst>
                  <a:ext uri="{0D108BD9-81ED-4DB2-BD59-A6C34878D82A}">
                    <a16:rowId xmlns:a16="http://schemas.microsoft.com/office/drawing/2014/main" val="2567914151"/>
                  </a:ext>
                </a:extLst>
              </a:tr>
              <a:tr h="286516">
                <a:tc>
                  <a:txBody>
                    <a:bodyPr/>
                    <a:lstStyle/>
                    <a:p>
                      <a:pPr marL="0" marR="0">
                        <a:lnSpc>
                          <a:spcPct val="107000"/>
                        </a:lnSpc>
                        <a:spcBef>
                          <a:spcPts val="0"/>
                        </a:spcBef>
                        <a:spcAft>
                          <a:spcPts val="0"/>
                        </a:spcAft>
                      </a:pPr>
                      <a:r>
                        <a:rPr lang="en-US" sz="1700" b="1" dirty="0">
                          <a:effectLst/>
                        </a:rPr>
                        <a:t>Total</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b="1" dirty="0">
                          <a:effectLst/>
                        </a:rPr>
                        <a:t>1337</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gn="r">
                        <a:lnSpc>
                          <a:spcPct val="107000"/>
                        </a:lnSpc>
                        <a:spcBef>
                          <a:spcPts val="0"/>
                        </a:spcBef>
                        <a:spcAft>
                          <a:spcPts val="0"/>
                        </a:spcAft>
                      </a:pPr>
                      <a:r>
                        <a:rPr lang="en-US" sz="1700" b="1" dirty="0">
                          <a:effectLst/>
                        </a:rPr>
                        <a:t>1.96074E+11</a:t>
                      </a:r>
                      <a:endParaRPr lang="en-US"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762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nSpc>
                          <a:spcPct val="107000"/>
                        </a:lnSpc>
                        <a:spcBef>
                          <a:spcPts val="0"/>
                        </a:spcBef>
                        <a:spcAft>
                          <a:spcPts val="0"/>
                        </a:spcAft>
                      </a:pPr>
                      <a:r>
                        <a:rPr lang="en-US" sz="1700">
                          <a:effectLst/>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tc>
                  <a:txBody>
                    <a:bodyPr/>
                    <a:lstStyle/>
                    <a:p>
                      <a:pPr marL="0" marR="0">
                        <a:lnSpc>
                          <a:spcPct val="107000"/>
                        </a:lnSpc>
                        <a:spcBef>
                          <a:spcPts val="0"/>
                        </a:spcBef>
                        <a:spcAft>
                          <a:spcPts val="0"/>
                        </a:spcAft>
                      </a:pPr>
                      <a:r>
                        <a:rPr lang="en-US" sz="1700" dirty="0">
                          <a:effectLst/>
                        </a:rPr>
                        <a:t>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 marR="15240" marT="0" marB="0"/>
                </a:tc>
                <a:extLst>
                  <a:ext uri="{0D108BD9-81ED-4DB2-BD59-A6C34878D82A}">
                    <a16:rowId xmlns:a16="http://schemas.microsoft.com/office/drawing/2014/main" val="362264055"/>
                  </a:ext>
                </a:extLst>
              </a:tr>
            </a:tbl>
          </a:graphicData>
        </a:graphic>
      </p:graphicFrame>
    </p:spTree>
    <p:extLst>
      <p:ext uri="{BB962C8B-B14F-4D97-AF65-F5344CB8AC3E}">
        <p14:creationId xmlns:p14="http://schemas.microsoft.com/office/powerpoint/2010/main" val="94992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sz="3200" dirty="0"/>
              <a:t>Prediction Model using Linear Equation</a:t>
            </a:r>
            <a:endParaRPr lang="en-US" sz="3000" dirty="0"/>
          </a:p>
        </p:txBody>
      </p:sp>
      <p:pic>
        <p:nvPicPr>
          <p:cNvPr id="3" name="Picture 2" descr="Chart, scatter chart&#10;&#10;Description automatically generated">
            <a:extLst>
              <a:ext uri="{FF2B5EF4-FFF2-40B4-BE49-F238E27FC236}">
                <a16:creationId xmlns:a16="http://schemas.microsoft.com/office/drawing/2014/main" id="{B24E1CA9-CEF9-92CD-6092-333BC026F959}"/>
              </a:ext>
            </a:extLst>
          </p:cNvPr>
          <p:cNvPicPr>
            <a:picLocks noChangeAspect="1"/>
          </p:cNvPicPr>
          <p:nvPr/>
        </p:nvPicPr>
        <p:blipFill>
          <a:blip r:embed="rId2"/>
          <a:stretch>
            <a:fillRect/>
          </a:stretch>
        </p:blipFill>
        <p:spPr>
          <a:xfrm>
            <a:off x="1371598" y="1428749"/>
            <a:ext cx="9182891" cy="4906737"/>
          </a:xfrm>
          <a:prstGeom prst="rect">
            <a:avLst/>
          </a:prstGeom>
        </p:spPr>
      </p:pic>
    </p:spTree>
    <p:extLst>
      <p:ext uri="{BB962C8B-B14F-4D97-AF65-F5344CB8AC3E}">
        <p14:creationId xmlns:p14="http://schemas.microsoft.com/office/powerpoint/2010/main" val="474315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115962" y="209989"/>
            <a:ext cx="7977673" cy="751114"/>
          </a:xfrm>
        </p:spPr>
        <p:txBody>
          <a:bodyPr>
            <a:normAutofit fontScale="90000"/>
          </a:bodyPr>
          <a:lstStyle/>
          <a:p>
            <a:r>
              <a:rPr lang="en-US" dirty="0"/>
              <a:t>Interpretation of Regression Model</a:t>
            </a:r>
          </a:p>
        </p:txBody>
      </p:sp>
      <p:sp>
        <p:nvSpPr>
          <p:cNvPr id="4" name="Content Placeholder 3">
            <a:extLst>
              <a:ext uri="{FF2B5EF4-FFF2-40B4-BE49-F238E27FC236}">
                <a16:creationId xmlns:a16="http://schemas.microsoft.com/office/drawing/2014/main" id="{C297E545-8D64-08BA-6F2F-95DFA4891557}"/>
              </a:ext>
            </a:extLst>
          </p:cNvPr>
          <p:cNvSpPr>
            <a:spLocks noGrp="1"/>
          </p:cNvSpPr>
          <p:nvPr>
            <p:ph idx="1"/>
          </p:nvPr>
        </p:nvSpPr>
        <p:spPr/>
        <p:txBody>
          <a:bodyPr/>
          <a:lstStyle/>
          <a:p>
            <a:pPr lvl="1">
              <a:buFont typeface="Wingdings" panose="05000000000000000000" pitchFamily="2"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itle 1">
            <a:extLst>
              <a:ext uri="{FF2B5EF4-FFF2-40B4-BE49-F238E27FC236}">
                <a16:creationId xmlns:a16="http://schemas.microsoft.com/office/drawing/2014/main" id="{4B4EE396-4628-F51C-B417-0328EFDF92B8}"/>
              </a:ext>
            </a:extLst>
          </p:cNvPr>
          <p:cNvSpPr txBox="1">
            <a:spLocks/>
          </p:cNvSpPr>
          <p:nvPr/>
        </p:nvSpPr>
        <p:spPr>
          <a:xfrm>
            <a:off x="1115961" y="961102"/>
            <a:ext cx="10564762" cy="5498692"/>
          </a:xfrm>
          <a:prstGeom prst="rect">
            <a:avLst/>
          </a:prstGeom>
        </p:spPr>
        <p:txBody>
          <a:bodyPr vert="horz" lIns="91440" tIns="45720" rIns="91440" bIns="45720" rtlCol="0" anchor="t">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285750" indent="-285750">
              <a:buFont typeface="Arial" panose="020B0604020202020204" pitchFamily="34" charset="0"/>
              <a:buChar char="•"/>
            </a:pPr>
            <a:r>
              <a:rPr lang="en-US" sz="1600" dirty="0"/>
              <a:t>The medical charges increase by $322 for every one unit increase in BMI, holding all other variables constant.</a:t>
            </a:r>
          </a:p>
          <a:p>
            <a:endParaRPr lang="en-US" sz="1600" dirty="0"/>
          </a:p>
          <a:p>
            <a:pPr marL="285750" indent="-285750">
              <a:buFont typeface="Arial" panose="020B0604020202020204" pitchFamily="34" charset="0"/>
              <a:buChar char="•"/>
            </a:pPr>
            <a:r>
              <a:rPr lang="en-US" sz="1600" dirty="0"/>
              <a:t>The medical costs increase by $258 for every one year increase in age, holding all other variables constant.</a:t>
            </a:r>
          </a:p>
          <a:p>
            <a:endParaRPr lang="en-US" sz="1600" dirty="0"/>
          </a:p>
          <a:p>
            <a:pPr marL="285750" indent="-285750">
              <a:buFont typeface="Arial" panose="020B0604020202020204" pitchFamily="34" charset="0"/>
              <a:buChar char="•"/>
            </a:pPr>
            <a:r>
              <a:rPr lang="en-US" sz="1600" dirty="0"/>
              <a:t>The medical charges increase by $474 for every additional child, holding all other variables constant.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intercept is different for smokers and non-smokers, with -12103 for non-smokers and 23811 for smokers, indicating that the average medical charges for smokers are significantly higher than for non-smokers.</a:t>
            </a:r>
          </a:p>
          <a:p>
            <a:endParaRPr lang="en-US" sz="1600" dirty="0"/>
          </a:p>
          <a:p>
            <a:pPr marL="285750" indent="-285750">
              <a:buFont typeface="Arial" panose="020B0604020202020204" pitchFamily="34" charset="0"/>
              <a:buChar char="•"/>
            </a:pPr>
            <a:r>
              <a:rPr lang="en-US" sz="1600" dirty="0"/>
              <a:t>The effect of BMI, age, and children on annual medical cost is similar for both smokers and non-smokers.</a:t>
            </a:r>
          </a:p>
          <a:p>
            <a:endParaRPr lang="en-US" sz="1600" dirty="0"/>
          </a:p>
          <a:p>
            <a:pPr marL="285750" indent="-285750">
              <a:buFont typeface="Arial" panose="020B0604020202020204" pitchFamily="34" charset="0"/>
              <a:buChar char="•"/>
            </a:pPr>
            <a:r>
              <a:rPr lang="en-US" sz="1600" dirty="0"/>
              <a:t>VIF values are less than 1.01, indicating no significant collinearity among the predictor variables.</a:t>
            </a:r>
          </a:p>
          <a:p>
            <a:endParaRPr lang="en-US" sz="1600" dirty="0"/>
          </a:p>
          <a:p>
            <a:pPr marL="285750" indent="-285750">
              <a:buFont typeface="Arial" panose="020B0604020202020204" pitchFamily="34" charset="0"/>
              <a:buChar char="•"/>
            </a:pPr>
            <a:r>
              <a:rPr lang="en-US" sz="1600" dirty="0"/>
              <a:t>The adjusted R-square is 0.7489, indicating that the predictor variables explain about 75% of the variance in insurance charges.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regression model as a whole is highly significant, with a p-value less than 0.000, indicating that the model is a good fit to the data and that the relationship between the predictor variables and insurance charges is important.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lack-of-fit test has a p-value of 0.582, indicating that there is no significant lack of fit between the model and the data.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Residual versus Fits plot shows that residual plots are bouncing randomly across the zero line, indicating that there are no patterns or trends in the residuals, and the assumption about the linearity of the relationship is valid.</a:t>
            </a:r>
          </a:p>
        </p:txBody>
      </p:sp>
    </p:spTree>
    <p:extLst>
      <p:ext uri="{BB962C8B-B14F-4D97-AF65-F5344CB8AC3E}">
        <p14:creationId xmlns:p14="http://schemas.microsoft.com/office/powerpoint/2010/main" val="169478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4805265" cy="751114"/>
          </a:xfrm>
        </p:spPr>
        <p:txBody>
          <a:bodyPr>
            <a:normAutofit/>
          </a:bodyPr>
          <a:lstStyle/>
          <a:p>
            <a:r>
              <a:rPr lang="en-US" dirty="0"/>
              <a:t>Conclusion</a:t>
            </a:r>
          </a:p>
        </p:txBody>
      </p:sp>
      <p:sp>
        <p:nvSpPr>
          <p:cNvPr id="4" name="Content Placeholder 3">
            <a:extLst>
              <a:ext uri="{FF2B5EF4-FFF2-40B4-BE49-F238E27FC236}">
                <a16:creationId xmlns:a16="http://schemas.microsoft.com/office/drawing/2014/main" id="{C297E545-8D64-08BA-6F2F-95DFA4891557}"/>
              </a:ext>
            </a:extLst>
          </p:cNvPr>
          <p:cNvSpPr>
            <a:spLocks noGrp="1"/>
          </p:cNvSpPr>
          <p:nvPr>
            <p:ph idx="1"/>
          </p:nvPr>
        </p:nvSpPr>
        <p:spPr/>
        <p:txBody>
          <a:bodyPr>
            <a:normAutofit/>
          </a:bodyPr>
          <a:lstStyle/>
          <a:p>
            <a:pPr marL="0" marR="0" indent="0" algn="just">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multiple linear regression model developed for ACME Insurance has produced promising results, demonstrating that BMI, age, number of children, and smoking habits are key variables that affect medical charges. This model can accurately predict the annual medical cost for new customers based on relevant details collected from them. The findings of this study have significant implications for the insurance industry, as accurately assessing and managing risk is crucial for insurance companies. The high R-square value of 0.7497 indicates that the predictor variables explain about 75% of the variance in medical charges, which is a very good outcome for the model. The lack-of-fit test has also indicated that the model is a good fit to the data and that the relationship between the predictor variables and charges is not significantly influenced by any unmodeled factors. Overall, this study has contributed significantly to the development of an accurate and reliable mechanism for estimating medical charges, which can have a positive impact on the insurance industry and its customers.</a:t>
            </a:r>
          </a:p>
          <a:p>
            <a:endParaRPr lang="en-US" dirty="0"/>
          </a:p>
        </p:txBody>
      </p:sp>
    </p:spTree>
    <p:extLst>
      <p:ext uri="{BB962C8B-B14F-4D97-AF65-F5344CB8AC3E}">
        <p14:creationId xmlns:p14="http://schemas.microsoft.com/office/powerpoint/2010/main" val="3858526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295400" y="1934497"/>
            <a:ext cx="10328787" cy="2214716"/>
          </a:xfrm>
        </p:spPr>
        <p:txBody>
          <a:bodyPr>
            <a:normAutofit/>
          </a:bodyPr>
          <a:lstStyle/>
          <a:p>
            <a:pPr algn="ctr"/>
            <a:r>
              <a:rPr lang="en-US" sz="5000" dirty="0"/>
              <a:t>Thank you!</a:t>
            </a:r>
          </a:p>
        </p:txBody>
      </p:sp>
      <p:sp>
        <p:nvSpPr>
          <p:cNvPr id="5" name="Content Placeholder 4">
            <a:extLst>
              <a:ext uri="{FF2B5EF4-FFF2-40B4-BE49-F238E27FC236}">
                <a16:creationId xmlns:a16="http://schemas.microsoft.com/office/drawing/2014/main" id="{AC3CF22F-8548-3821-CF9F-05582767EE45}"/>
              </a:ext>
            </a:extLst>
          </p:cNvPr>
          <p:cNvSpPr>
            <a:spLocks noGrp="1"/>
          </p:cNvSpPr>
          <p:nvPr>
            <p:ph idx="1"/>
          </p:nvPr>
        </p:nvSpPr>
        <p:spPr>
          <a:xfrm>
            <a:off x="1010264" y="5067300"/>
            <a:ext cx="9601200" cy="3581400"/>
          </a:xfrm>
        </p:spPr>
        <p:txBody>
          <a:bodyPr/>
          <a:lstStyle/>
          <a:p>
            <a:pPr marL="0" indent="0">
              <a:buNone/>
            </a:pPr>
            <a:r>
              <a:rPr lang="en-US" dirty="0"/>
              <a:t>Project study performed by :</a:t>
            </a:r>
          </a:p>
          <a:p>
            <a:pPr>
              <a:buFont typeface="Arial" panose="020B0604020202020204" pitchFamily="34" charset="0"/>
              <a:buChar char="•"/>
            </a:pPr>
            <a:r>
              <a:rPr lang="en-US" sz="1800" dirty="0"/>
              <a:t>Amandeep Singh</a:t>
            </a:r>
          </a:p>
          <a:p>
            <a:pPr>
              <a:buFont typeface="Arial" panose="020B0604020202020204" pitchFamily="34" charset="0"/>
              <a:buChar char="•"/>
            </a:pPr>
            <a:r>
              <a:rPr lang="en-US" sz="1800" dirty="0"/>
              <a:t>Dependra Nath Yogi</a:t>
            </a:r>
          </a:p>
          <a:p>
            <a:pPr>
              <a:buFont typeface="Arial" panose="020B0604020202020204" pitchFamily="34" charset="0"/>
              <a:buChar char="•"/>
            </a:pPr>
            <a:r>
              <a:rPr lang="en-US" sz="1800" dirty="0"/>
              <a:t>Madhukanth Surgi</a:t>
            </a:r>
          </a:p>
          <a:p>
            <a:endParaRPr lang="en-US" dirty="0"/>
          </a:p>
        </p:txBody>
      </p:sp>
    </p:spTree>
    <p:extLst>
      <p:ext uri="{BB962C8B-B14F-4D97-AF65-F5344CB8AC3E}">
        <p14:creationId xmlns:p14="http://schemas.microsoft.com/office/powerpoint/2010/main" val="24503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4805265" cy="751114"/>
          </a:xfrm>
        </p:spPr>
        <p:txBody>
          <a:bodyPr>
            <a:normAutofit/>
          </a:bodyPr>
          <a:lstStyle/>
          <a:p>
            <a:r>
              <a:rPr lang="en-US" dirty="0"/>
              <a:t>Background</a:t>
            </a:r>
          </a:p>
        </p:txBody>
      </p:sp>
      <p:sp>
        <p:nvSpPr>
          <p:cNvPr id="4" name="Content Placeholder 3">
            <a:extLst>
              <a:ext uri="{FF2B5EF4-FFF2-40B4-BE49-F238E27FC236}">
                <a16:creationId xmlns:a16="http://schemas.microsoft.com/office/drawing/2014/main" id="{C297E545-8D64-08BA-6F2F-95DFA4891557}"/>
              </a:ext>
            </a:extLst>
          </p:cNvPr>
          <p:cNvSpPr>
            <a:spLocks noGrp="1"/>
          </p:cNvSpPr>
          <p:nvPr>
            <p:ph idx="1"/>
          </p:nvPr>
        </p:nvSpPr>
        <p:spPr/>
        <p:txBody>
          <a:bodyPr/>
          <a:lstStyle/>
          <a:p>
            <a:pPr marL="0" marR="0" indent="0">
              <a:lnSpc>
                <a:spcPct val="107000"/>
              </a:lnSpc>
              <a:spcBef>
                <a:spcPts val="0"/>
              </a:spcBef>
              <a:spcAft>
                <a:spcPts val="800"/>
              </a:spcAft>
              <a:buNone/>
            </a:pPr>
            <a:r>
              <a:rPr lang="en-US" dirty="0">
                <a:effectLst/>
                <a:latin typeface="Calibri" panose="020F0502020204030204" pitchFamily="34" charset="0"/>
                <a:ea typeface="Calibri" panose="020F0502020204030204" pitchFamily="34" charset="0"/>
                <a:cs typeface="Times New Roman" panose="02020603050405020304" pitchFamily="18" charset="0"/>
              </a:rPr>
              <a:t>ACME Insurance, a leading health insurance company in the United States, aims to develop a mechanism to estimate the annual insurance premium charge for new customers. To achieve this objective, data for 1,338 existing customers has been obtained, including their age, sex, BMI (Body Mass Index), number of children, smoking habits, and location. Secondary data publicly available on Kaggle has been used for the project. To analyze and predict insurance premiums, Minitab has been extensively used, employing tools such as descriptive statistics, scatterplots, correlation analysis, various graphs and plots, and linear regression modeling.</a:t>
            </a:r>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4805265" cy="751114"/>
          </a:xfrm>
        </p:spPr>
        <p:txBody>
          <a:bodyPr>
            <a:normAutofit/>
          </a:bodyPr>
          <a:lstStyle/>
          <a:p>
            <a:r>
              <a:rPr lang="en-US" dirty="0"/>
              <a:t>Problem Statement</a:t>
            </a:r>
          </a:p>
        </p:txBody>
      </p:sp>
      <p:sp>
        <p:nvSpPr>
          <p:cNvPr id="4" name="Content Placeholder 3">
            <a:extLst>
              <a:ext uri="{FF2B5EF4-FFF2-40B4-BE49-F238E27FC236}">
                <a16:creationId xmlns:a16="http://schemas.microsoft.com/office/drawing/2014/main" id="{C297E545-8D64-08BA-6F2F-95DFA4891557}"/>
              </a:ext>
            </a:extLst>
          </p:cNvPr>
          <p:cNvSpPr>
            <a:spLocks noGrp="1"/>
          </p:cNvSpPr>
          <p:nvPr>
            <p:ph idx="1"/>
          </p:nvPr>
        </p:nvSpPr>
        <p:spPr/>
        <p:txBody>
          <a:bodyPr/>
          <a:lstStyle/>
          <a:p>
            <a:pPr marL="0" indent="0">
              <a:buNone/>
            </a:pPr>
            <a:r>
              <a:rPr lang="en-US" dirty="0">
                <a:effectLst/>
                <a:latin typeface="Calibri" panose="020F0502020204030204" pitchFamily="34" charset="0"/>
                <a:ea typeface="Calibri" panose="020F0502020204030204" pitchFamily="34" charset="0"/>
                <a:cs typeface="Times New Roman" panose="02020603050405020304" pitchFamily="18" charset="0"/>
              </a:rPr>
              <a:t>Can a linear regression model be developed to accurately predict the annual insurance premium charged to a potential customer based on relevant details collected from them?</a:t>
            </a:r>
          </a:p>
          <a:p>
            <a:pPr marL="0" indent="0">
              <a:buNone/>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study aims to identify the key variables that affect medical charges or costs and determine the extent of their impact. If we are able to estimate medical charges using the historical data, then we should be in a position to predict charges for potential customers too. Various predictor variables will be considered to establish the relationship between the dependent variable (charge) and the independent variables. The findings of this study will aid in improving the accuracy of medical cost predictions and help insurance companies to better assess and manage risk.</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51275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6624735" cy="751114"/>
          </a:xfrm>
        </p:spPr>
        <p:txBody>
          <a:bodyPr>
            <a:normAutofit/>
          </a:bodyPr>
          <a:lstStyle/>
          <a:p>
            <a:r>
              <a:rPr lang="en-US" dirty="0"/>
              <a:t>Data Analysis</a:t>
            </a:r>
          </a:p>
        </p:txBody>
      </p:sp>
      <p:sp>
        <p:nvSpPr>
          <p:cNvPr id="4" name="Content Placeholder 3">
            <a:extLst>
              <a:ext uri="{FF2B5EF4-FFF2-40B4-BE49-F238E27FC236}">
                <a16:creationId xmlns:a16="http://schemas.microsoft.com/office/drawing/2014/main" id="{C297E545-8D64-08BA-6F2F-95DFA4891557}"/>
              </a:ext>
            </a:extLst>
          </p:cNvPr>
          <p:cNvSpPr>
            <a:spLocks noGrp="1"/>
          </p:cNvSpPr>
          <p:nvPr>
            <p:ph idx="1"/>
          </p:nvPr>
        </p:nvSpPr>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The data shows a balanced representation of both male and female customers.</a:t>
            </a:r>
          </a:p>
          <a:p>
            <a:r>
              <a:rPr lang="en-US" dirty="0">
                <a:effectLst/>
                <a:latin typeface="Calibri" panose="020F0502020204030204" pitchFamily="34" charset="0"/>
                <a:ea typeface="Calibri" panose="020F0502020204030204" pitchFamily="34" charset="0"/>
                <a:cs typeface="Times New Roman" panose="02020603050405020304" pitchFamily="18" charset="0"/>
              </a:rPr>
              <a:t>The location of the customers is evenly distributed across all four regions - Northeast, Northwest, Southeast, and Southwest.</a:t>
            </a:r>
          </a:p>
          <a:p>
            <a:r>
              <a:rPr lang="en-US" dirty="0">
                <a:latin typeface="Calibri" panose="020F0502020204030204" pitchFamily="34" charset="0"/>
                <a:ea typeface="Calibri" panose="020F0502020204030204" pitchFamily="34" charset="0"/>
                <a:cs typeface="Times New Roman" panose="02020603050405020304" pitchFamily="18" charset="0"/>
              </a:rPr>
              <a:t>Profile of a typical customer:</a:t>
            </a:r>
          </a:p>
          <a:p>
            <a:pPr lvl="1">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Age - 35 years</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Body Mass Index (BMI) - 30.67 units</a:t>
            </a:r>
          </a:p>
          <a:p>
            <a:pPr lvl="1">
              <a:buFont typeface="Wingdings" panose="05000000000000000000" pitchFamily="2" charset="2"/>
              <a:buChar char="§"/>
            </a:pPr>
            <a:r>
              <a:rPr lang="en-US" dirty="0">
                <a:effectLst/>
                <a:latin typeface="Calibri" panose="020F0502020204030204" pitchFamily="34" charset="0"/>
                <a:ea typeface="Calibri" panose="020F0502020204030204" pitchFamily="34" charset="0"/>
                <a:cs typeface="Times New Roman" panose="02020603050405020304" pitchFamily="18" charset="0"/>
              </a:rPr>
              <a:t>N</a:t>
            </a:r>
            <a:r>
              <a:rPr lang="en-US" dirty="0">
                <a:latin typeface="Calibri" panose="020F0502020204030204" pitchFamily="34" charset="0"/>
                <a:ea typeface="Calibri" panose="020F0502020204030204" pitchFamily="34" charset="0"/>
                <a:cs typeface="Times New Roman" panose="02020603050405020304" pitchFamily="18" charset="0"/>
              </a:rPr>
              <a:t>o. of children – 0 to 2</a:t>
            </a:r>
          </a:p>
          <a:p>
            <a:pPr lvl="1">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Non-smoker mostly</a:t>
            </a:r>
          </a:p>
          <a:p>
            <a:pPr lvl="1">
              <a:buFont typeface="Wingdings" panose="05000000000000000000" pitchFamily="2" charset="2"/>
              <a:buChar char="§"/>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7594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1"/>
            <a:ext cx="9601200" cy="381314"/>
          </a:xfrm>
        </p:spPr>
        <p:txBody>
          <a:bodyPr>
            <a:normAutofit fontScale="90000"/>
          </a:bodyPr>
          <a:lstStyle/>
          <a:p>
            <a:r>
              <a:rPr lang="en-US" sz="2500" dirty="0"/>
              <a:t>Descriptive Statistics</a:t>
            </a:r>
          </a:p>
        </p:txBody>
      </p:sp>
      <p:graphicFrame>
        <p:nvGraphicFramePr>
          <p:cNvPr id="8" name="Table 8">
            <a:extLst>
              <a:ext uri="{FF2B5EF4-FFF2-40B4-BE49-F238E27FC236}">
                <a16:creationId xmlns:a16="http://schemas.microsoft.com/office/drawing/2014/main" id="{75454F34-4A8E-60DF-B390-BB0B8F2E6D65}"/>
              </a:ext>
            </a:extLst>
          </p:cNvPr>
          <p:cNvGraphicFramePr>
            <a:graphicFrameLocks noGrp="1"/>
          </p:cNvGraphicFramePr>
          <p:nvPr>
            <p:ph idx="1"/>
            <p:extLst>
              <p:ext uri="{D42A27DB-BD31-4B8C-83A1-F6EECF244321}">
                <p14:modId xmlns:p14="http://schemas.microsoft.com/office/powerpoint/2010/main" val="1402591722"/>
              </p:ext>
            </p:extLst>
          </p:nvPr>
        </p:nvGraphicFramePr>
        <p:xfrm>
          <a:off x="1371600" y="1054352"/>
          <a:ext cx="9601190" cy="2164080"/>
        </p:xfrm>
        <a:graphic>
          <a:graphicData uri="http://schemas.openxmlformats.org/drawingml/2006/table">
            <a:tbl>
              <a:tblPr firstRow="1" bandRow="1">
                <a:tableStyleId>{5C22544A-7EE6-4342-B048-85BDC9FD1C3A}</a:tableStyleId>
              </a:tblPr>
              <a:tblGrid>
                <a:gridCol w="960119">
                  <a:extLst>
                    <a:ext uri="{9D8B030D-6E8A-4147-A177-3AD203B41FA5}">
                      <a16:colId xmlns:a16="http://schemas.microsoft.com/office/drawing/2014/main" val="3101072913"/>
                    </a:ext>
                  </a:extLst>
                </a:gridCol>
                <a:gridCol w="960119">
                  <a:extLst>
                    <a:ext uri="{9D8B030D-6E8A-4147-A177-3AD203B41FA5}">
                      <a16:colId xmlns:a16="http://schemas.microsoft.com/office/drawing/2014/main" val="3717964767"/>
                    </a:ext>
                  </a:extLst>
                </a:gridCol>
                <a:gridCol w="960119">
                  <a:extLst>
                    <a:ext uri="{9D8B030D-6E8A-4147-A177-3AD203B41FA5}">
                      <a16:colId xmlns:a16="http://schemas.microsoft.com/office/drawing/2014/main" val="232638547"/>
                    </a:ext>
                  </a:extLst>
                </a:gridCol>
                <a:gridCol w="960119">
                  <a:extLst>
                    <a:ext uri="{9D8B030D-6E8A-4147-A177-3AD203B41FA5}">
                      <a16:colId xmlns:a16="http://schemas.microsoft.com/office/drawing/2014/main" val="3434296679"/>
                    </a:ext>
                  </a:extLst>
                </a:gridCol>
                <a:gridCol w="960119">
                  <a:extLst>
                    <a:ext uri="{9D8B030D-6E8A-4147-A177-3AD203B41FA5}">
                      <a16:colId xmlns:a16="http://schemas.microsoft.com/office/drawing/2014/main" val="188929114"/>
                    </a:ext>
                  </a:extLst>
                </a:gridCol>
                <a:gridCol w="960119">
                  <a:extLst>
                    <a:ext uri="{9D8B030D-6E8A-4147-A177-3AD203B41FA5}">
                      <a16:colId xmlns:a16="http://schemas.microsoft.com/office/drawing/2014/main" val="4166749443"/>
                    </a:ext>
                  </a:extLst>
                </a:gridCol>
                <a:gridCol w="960119">
                  <a:extLst>
                    <a:ext uri="{9D8B030D-6E8A-4147-A177-3AD203B41FA5}">
                      <a16:colId xmlns:a16="http://schemas.microsoft.com/office/drawing/2014/main" val="785062783"/>
                    </a:ext>
                  </a:extLst>
                </a:gridCol>
                <a:gridCol w="960119">
                  <a:extLst>
                    <a:ext uri="{9D8B030D-6E8A-4147-A177-3AD203B41FA5}">
                      <a16:colId xmlns:a16="http://schemas.microsoft.com/office/drawing/2014/main" val="997852669"/>
                    </a:ext>
                  </a:extLst>
                </a:gridCol>
                <a:gridCol w="960119">
                  <a:extLst>
                    <a:ext uri="{9D8B030D-6E8A-4147-A177-3AD203B41FA5}">
                      <a16:colId xmlns:a16="http://schemas.microsoft.com/office/drawing/2014/main" val="1120883912"/>
                    </a:ext>
                  </a:extLst>
                </a:gridCol>
                <a:gridCol w="960119">
                  <a:extLst>
                    <a:ext uri="{9D8B030D-6E8A-4147-A177-3AD203B41FA5}">
                      <a16:colId xmlns:a16="http://schemas.microsoft.com/office/drawing/2014/main" val="2913728443"/>
                    </a:ext>
                  </a:extLst>
                </a:gridCol>
              </a:tblGrid>
              <a:tr h="370840">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Variable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Mean</a:t>
                      </a: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SE Mean</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err="1">
                          <a:solidFill>
                            <a:srgbClr val="000000"/>
                          </a:solidFill>
                          <a:effectLst/>
                          <a:latin typeface="Calibri" panose="020F0502020204030204" pitchFamily="34" charset="0"/>
                          <a:ea typeface="+mn-ea"/>
                          <a:cs typeface="+mn-cs"/>
                        </a:rPr>
                        <a:t>StDev</a:t>
                      </a:r>
                      <a:endParaRPr lang="en-US" sz="1700" b="1" i="0" u="none" strike="noStrike" kern="1200" dirty="0">
                        <a:solidFill>
                          <a:srgbClr val="000000"/>
                        </a:solidFill>
                        <a:effectLst/>
                        <a:latin typeface="Calibri" panose="020F0502020204030204" pitchFamily="34" charset="0"/>
                        <a:ea typeface="+mn-ea"/>
                        <a:cs typeface="+mn-cs"/>
                      </a:endParaRP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Minimum</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Q1</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Median</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Q3</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Maximum</a:t>
                      </a:r>
                    </a:p>
                  </a:txBody>
                  <a:tcPr marL="7620" marR="7620" marT="7620" marB="0" anchor="b">
                    <a:lnT w="12700" cap="flat" cmpd="sng" algn="ctr">
                      <a:solidFill>
                        <a:schemeClr val="tx1"/>
                      </a:solidFill>
                      <a:prstDash val="solid"/>
                      <a:round/>
                      <a:headEnd type="none" w="med" len="med"/>
                      <a:tailEnd type="none" w="med" len="med"/>
                    </a:lnT>
                  </a:tcPr>
                </a:tc>
                <a:tc>
                  <a:txBody>
                    <a:bodyPr/>
                    <a:lstStyle/>
                    <a:p>
                      <a:pPr marL="0" algn="ctr" defTabSz="914400" rtl="0" eaLnBrk="1" fontAlgn="b" latinLnBrk="0" hangingPunct="1"/>
                      <a:r>
                        <a:rPr lang="en-US" sz="1700" b="1" i="0" u="none" strike="noStrike" kern="1200" dirty="0">
                          <a:solidFill>
                            <a:srgbClr val="000000"/>
                          </a:solidFill>
                          <a:effectLst/>
                          <a:latin typeface="Calibri" panose="020F0502020204030204" pitchFamily="34" charset="0"/>
                          <a:ea typeface="+mn-ea"/>
                          <a:cs typeface="+mn-cs"/>
                        </a:rPr>
                        <a:t>Skewness</a:t>
                      </a: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43209688"/>
                  </a:ext>
                </a:extLst>
              </a:tr>
              <a:tr h="370840">
                <a:tc>
                  <a:txBody>
                    <a:bodyPr/>
                    <a:lstStyle/>
                    <a:p>
                      <a:pPr algn="ctr" fontAlgn="b"/>
                      <a:r>
                        <a:rPr lang="en-US" sz="1700" b="0" i="0" u="none" strike="noStrike" dirty="0">
                          <a:solidFill>
                            <a:srgbClr val="000000"/>
                          </a:solidFill>
                          <a:effectLst/>
                          <a:latin typeface="Calibri" panose="020F0502020204030204" pitchFamily="34" charset="0"/>
                        </a:rPr>
                        <a:t>Age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700" b="0" i="0" u="none" strike="noStrike" dirty="0">
                          <a:solidFill>
                            <a:srgbClr val="000000"/>
                          </a:solidFill>
                          <a:effectLst/>
                          <a:latin typeface="Calibri" panose="020F0502020204030204" pitchFamily="34" charset="0"/>
                        </a:rPr>
                        <a:t>39.207</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700" b="0" i="0" u="none" strike="noStrike" dirty="0">
                          <a:solidFill>
                            <a:srgbClr val="000000"/>
                          </a:solidFill>
                          <a:effectLst/>
                          <a:latin typeface="Calibri" panose="020F0502020204030204" pitchFamily="34" charset="0"/>
                        </a:rPr>
                        <a:t>0.384</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14.05</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18</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26.75</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39</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51</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64</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0.06</a:t>
                      </a: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65542441"/>
                  </a:ext>
                </a:extLst>
              </a:tr>
              <a:tr h="370840">
                <a:tc>
                  <a:txBody>
                    <a:bodyPr/>
                    <a:lstStyle/>
                    <a:p>
                      <a:pPr algn="ctr" fontAlgn="b"/>
                      <a:r>
                        <a:rPr lang="en-US" sz="1700" b="0" i="0" u="none" strike="noStrike" dirty="0">
                          <a:solidFill>
                            <a:srgbClr val="000000"/>
                          </a:solidFill>
                          <a:effectLst/>
                          <a:latin typeface="Calibri" panose="020F0502020204030204" pitchFamily="34" charset="0"/>
                        </a:rPr>
                        <a:t>BMI</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700" b="0" i="0" u="none" strike="noStrike">
                          <a:solidFill>
                            <a:srgbClr val="000000"/>
                          </a:solidFill>
                          <a:effectLst/>
                          <a:latin typeface="Calibri" panose="020F0502020204030204" pitchFamily="34" charset="0"/>
                        </a:rPr>
                        <a:t>30.663</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700" b="0" i="0" u="none" strike="noStrike">
                          <a:solidFill>
                            <a:srgbClr val="000000"/>
                          </a:solidFill>
                          <a:effectLst/>
                          <a:latin typeface="Calibri" panose="020F0502020204030204" pitchFamily="34" charset="0"/>
                        </a:rPr>
                        <a:t>0.167</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6.098</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15.96</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26.273</a:t>
                      </a:r>
                    </a:p>
                  </a:txBody>
                  <a:tcPr marL="7620" marR="7620" marT="7620" marB="0" anchor="b"/>
                </a:tc>
                <a:tc>
                  <a:txBody>
                    <a:bodyPr/>
                    <a:lstStyle/>
                    <a:p>
                      <a:pPr algn="ctr" fontAlgn="b"/>
                      <a:r>
                        <a:rPr lang="en-US" sz="1700" b="0" i="0" u="none" strike="noStrike" dirty="0">
                          <a:solidFill>
                            <a:srgbClr val="000000"/>
                          </a:solidFill>
                          <a:effectLst/>
                          <a:latin typeface="Calibri" panose="020F0502020204030204" pitchFamily="34" charset="0"/>
                        </a:rPr>
                        <a:t>30.4</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34.7</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53.13</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0.28</a:t>
                      </a: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869189"/>
                  </a:ext>
                </a:extLst>
              </a:tr>
              <a:tr h="370840">
                <a:tc>
                  <a:txBody>
                    <a:bodyPr/>
                    <a:lstStyle/>
                    <a:p>
                      <a:pPr algn="ctr" fontAlgn="b"/>
                      <a:r>
                        <a:rPr lang="en-US" sz="1700" b="0" i="0" u="none" strike="noStrike" dirty="0">
                          <a:solidFill>
                            <a:srgbClr val="000000"/>
                          </a:solidFill>
                          <a:effectLst/>
                          <a:latin typeface="Calibri" panose="020F0502020204030204" pitchFamily="34" charset="0"/>
                        </a:rPr>
                        <a:t>No. of children</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700" b="0" i="0" u="none" strike="noStrike" dirty="0">
                          <a:solidFill>
                            <a:srgbClr val="000000"/>
                          </a:solidFill>
                          <a:effectLst/>
                          <a:latin typeface="Calibri" panose="020F0502020204030204" pitchFamily="34" charset="0"/>
                        </a:rPr>
                        <a:t>1.0949</a:t>
                      </a: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700" b="0" i="0" u="none" strike="noStrike" dirty="0">
                          <a:solidFill>
                            <a:srgbClr val="000000"/>
                          </a:solidFill>
                          <a:effectLst/>
                          <a:latin typeface="Calibri" panose="020F0502020204030204" pitchFamily="34" charset="0"/>
                        </a:rPr>
                        <a:t>0.033</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1.2055</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1</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2</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5</a:t>
                      </a:r>
                    </a:p>
                  </a:txBody>
                  <a:tcPr marL="7620" marR="7620" marT="7620" marB="0" anchor="b"/>
                </a:tc>
                <a:tc>
                  <a:txBody>
                    <a:bodyPr/>
                    <a:lstStyle/>
                    <a:p>
                      <a:pPr algn="ctr" fontAlgn="b"/>
                      <a:r>
                        <a:rPr lang="en-US" sz="1700" b="0" i="0" u="none" strike="noStrike">
                          <a:solidFill>
                            <a:srgbClr val="000000"/>
                          </a:solidFill>
                          <a:effectLst/>
                          <a:latin typeface="Calibri" panose="020F0502020204030204" pitchFamily="34" charset="0"/>
                        </a:rPr>
                        <a:t>0.94</a:t>
                      </a: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6137108"/>
                  </a:ext>
                </a:extLst>
              </a:tr>
              <a:tr h="370840">
                <a:tc>
                  <a:txBody>
                    <a:bodyPr/>
                    <a:lstStyle/>
                    <a:p>
                      <a:pPr algn="ctr" fontAlgn="b"/>
                      <a:r>
                        <a:rPr lang="en-US" sz="1700" b="0" i="0" u="none" strike="noStrike" dirty="0">
                          <a:solidFill>
                            <a:srgbClr val="000000"/>
                          </a:solidFill>
                          <a:effectLst/>
                          <a:latin typeface="Calibri" panose="020F0502020204030204" pitchFamily="34" charset="0"/>
                        </a:rPr>
                        <a:t>Insurance charges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13270</a:t>
                      </a: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331</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12110</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1122</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4734</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9382</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16687</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63770</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1.52</a:t>
                      </a: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122941"/>
                  </a:ext>
                </a:extLst>
              </a:tr>
            </a:tbl>
          </a:graphicData>
        </a:graphic>
      </p:graphicFrame>
      <p:graphicFrame>
        <p:nvGraphicFramePr>
          <p:cNvPr id="10" name="Table 9">
            <a:extLst>
              <a:ext uri="{FF2B5EF4-FFF2-40B4-BE49-F238E27FC236}">
                <a16:creationId xmlns:a16="http://schemas.microsoft.com/office/drawing/2014/main" id="{DBC2CF71-53E0-C8F9-014E-963C740C35FD}"/>
              </a:ext>
            </a:extLst>
          </p:cNvPr>
          <p:cNvGraphicFramePr>
            <a:graphicFrameLocks noGrp="1"/>
          </p:cNvGraphicFramePr>
          <p:nvPr>
            <p:extLst>
              <p:ext uri="{D42A27DB-BD31-4B8C-83A1-F6EECF244321}">
                <p14:modId xmlns:p14="http://schemas.microsoft.com/office/powerpoint/2010/main" val="1471342146"/>
              </p:ext>
            </p:extLst>
          </p:nvPr>
        </p:nvGraphicFramePr>
        <p:xfrm>
          <a:off x="1371599" y="4029755"/>
          <a:ext cx="9601188" cy="2145212"/>
        </p:xfrm>
        <a:graphic>
          <a:graphicData uri="http://schemas.openxmlformats.org/drawingml/2006/table">
            <a:tbl>
              <a:tblPr>
                <a:tableStyleId>{5C22544A-7EE6-4342-B048-85BDC9FD1C3A}</a:tableStyleId>
              </a:tblPr>
              <a:tblGrid>
                <a:gridCol w="800099">
                  <a:extLst>
                    <a:ext uri="{9D8B030D-6E8A-4147-A177-3AD203B41FA5}">
                      <a16:colId xmlns:a16="http://schemas.microsoft.com/office/drawing/2014/main" val="1329681605"/>
                    </a:ext>
                  </a:extLst>
                </a:gridCol>
                <a:gridCol w="800099">
                  <a:extLst>
                    <a:ext uri="{9D8B030D-6E8A-4147-A177-3AD203B41FA5}">
                      <a16:colId xmlns:a16="http://schemas.microsoft.com/office/drawing/2014/main" val="2352424591"/>
                    </a:ext>
                  </a:extLst>
                </a:gridCol>
                <a:gridCol w="800099">
                  <a:extLst>
                    <a:ext uri="{9D8B030D-6E8A-4147-A177-3AD203B41FA5}">
                      <a16:colId xmlns:a16="http://schemas.microsoft.com/office/drawing/2014/main" val="527262507"/>
                    </a:ext>
                  </a:extLst>
                </a:gridCol>
                <a:gridCol w="800099">
                  <a:extLst>
                    <a:ext uri="{9D8B030D-6E8A-4147-A177-3AD203B41FA5}">
                      <a16:colId xmlns:a16="http://schemas.microsoft.com/office/drawing/2014/main" val="4175644287"/>
                    </a:ext>
                  </a:extLst>
                </a:gridCol>
                <a:gridCol w="800099">
                  <a:extLst>
                    <a:ext uri="{9D8B030D-6E8A-4147-A177-3AD203B41FA5}">
                      <a16:colId xmlns:a16="http://schemas.microsoft.com/office/drawing/2014/main" val="3494189357"/>
                    </a:ext>
                  </a:extLst>
                </a:gridCol>
                <a:gridCol w="800099">
                  <a:extLst>
                    <a:ext uri="{9D8B030D-6E8A-4147-A177-3AD203B41FA5}">
                      <a16:colId xmlns:a16="http://schemas.microsoft.com/office/drawing/2014/main" val="2987827355"/>
                    </a:ext>
                  </a:extLst>
                </a:gridCol>
                <a:gridCol w="800099">
                  <a:extLst>
                    <a:ext uri="{9D8B030D-6E8A-4147-A177-3AD203B41FA5}">
                      <a16:colId xmlns:a16="http://schemas.microsoft.com/office/drawing/2014/main" val="859867824"/>
                    </a:ext>
                  </a:extLst>
                </a:gridCol>
                <a:gridCol w="800099">
                  <a:extLst>
                    <a:ext uri="{9D8B030D-6E8A-4147-A177-3AD203B41FA5}">
                      <a16:colId xmlns:a16="http://schemas.microsoft.com/office/drawing/2014/main" val="929972845"/>
                    </a:ext>
                  </a:extLst>
                </a:gridCol>
                <a:gridCol w="800099">
                  <a:extLst>
                    <a:ext uri="{9D8B030D-6E8A-4147-A177-3AD203B41FA5}">
                      <a16:colId xmlns:a16="http://schemas.microsoft.com/office/drawing/2014/main" val="3041799052"/>
                    </a:ext>
                  </a:extLst>
                </a:gridCol>
                <a:gridCol w="879420">
                  <a:extLst>
                    <a:ext uri="{9D8B030D-6E8A-4147-A177-3AD203B41FA5}">
                      <a16:colId xmlns:a16="http://schemas.microsoft.com/office/drawing/2014/main" val="2072606934"/>
                    </a:ext>
                  </a:extLst>
                </a:gridCol>
                <a:gridCol w="720778">
                  <a:extLst>
                    <a:ext uri="{9D8B030D-6E8A-4147-A177-3AD203B41FA5}">
                      <a16:colId xmlns:a16="http://schemas.microsoft.com/office/drawing/2014/main" val="2025156296"/>
                    </a:ext>
                  </a:extLst>
                </a:gridCol>
                <a:gridCol w="800099">
                  <a:extLst>
                    <a:ext uri="{9D8B030D-6E8A-4147-A177-3AD203B41FA5}">
                      <a16:colId xmlns:a16="http://schemas.microsoft.com/office/drawing/2014/main" val="2762634986"/>
                    </a:ext>
                  </a:extLst>
                </a:gridCol>
              </a:tblGrid>
              <a:tr h="306960">
                <a:tc>
                  <a:txBody>
                    <a:bodyPr/>
                    <a:lstStyle/>
                    <a:p>
                      <a:pPr algn="ctr" fontAlgn="b"/>
                      <a:r>
                        <a:rPr lang="en-US" sz="1400" b="1" u="none" strike="noStrike" dirty="0">
                          <a:effectLst/>
                        </a:rPr>
                        <a:t>Sex</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Count</a:t>
                      </a:r>
                      <a:endParaRPr lang="en-US" sz="1400" b="1"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Percent</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Children</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Count</a:t>
                      </a:r>
                      <a:endParaRPr lang="en-US" sz="1400" b="1"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Percent</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Smoker</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Count</a:t>
                      </a:r>
                      <a:endParaRPr lang="en-US" sz="1400" b="1"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Percent</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Region</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Count</a:t>
                      </a:r>
                      <a:endParaRPr lang="en-US" sz="1400" b="1" i="0" u="none" strike="noStrike" dirty="0">
                        <a:solidFill>
                          <a:srgbClr val="000000"/>
                        </a:solidFill>
                        <a:effectLst/>
                        <a:latin typeface="Calibri" panose="020F0502020204030204" pitchFamily="34" charset="0"/>
                      </a:endParaRPr>
                    </a:p>
                  </a:txBody>
                  <a:tcPr marL="7620" marR="7620" marT="7620" marB="0" anchor="b">
                    <a:lnT w="12700" cap="flat" cmpd="sng" algn="ctr">
                      <a:solidFill>
                        <a:schemeClr val="tx1"/>
                      </a:solidFill>
                      <a:prstDash val="solid"/>
                      <a:round/>
                      <a:headEnd type="none" w="med" len="med"/>
                      <a:tailEnd type="none" w="med" len="med"/>
                    </a:lnT>
                    <a:solidFill>
                      <a:schemeClr val="accent1"/>
                    </a:solidFill>
                  </a:tcPr>
                </a:tc>
                <a:tc>
                  <a:txBody>
                    <a:bodyPr/>
                    <a:lstStyle/>
                    <a:p>
                      <a:pPr algn="ctr" fontAlgn="b"/>
                      <a:r>
                        <a:rPr lang="en-US" sz="1400" b="1" u="none" strike="noStrike" dirty="0">
                          <a:effectLst/>
                        </a:rPr>
                        <a:t>Percent</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solidFill>
                  </a:tcPr>
                </a:tc>
                <a:extLst>
                  <a:ext uri="{0D108BD9-81ED-4DB2-BD59-A6C34878D82A}">
                    <a16:rowId xmlns:a16="http://schemas.microsoft.com/office/drawing/2014/main" val="1617155805"/>
                  </a:ext>
                </a:extLst>
              </a:tr>
              <a:tr h="306960">
                <a:tc>
                  <a:txBody>
                    <a:bodyPr/>
                    <a:lstStyle/>
                    <a:p>
                      <a:pPr algn="ctr" fontAlgn="b"/>
                      <a:r>
                        <a:rPr lang="en-US" sz="1400" u="none" strike="noStrike" dirty="0">
                          <a:effectLst/>
                        </a:rPr>
                        <a:t>Female</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662</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49.48%</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574</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42.9%</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No</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1064</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79.52%</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Northeast</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324</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24.22%</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707965373"/>
                  </a:ext>
                </a:extLst>
              </a:tr>
              <a:tr h="306960">
                <a:tc>
                  <a:txBody>
                    <a:bodyPr/>
                    <a:lstStyle/>
                    <a:p>
                      <a:pPr algn="ctr" fontAlgn="b"/>
                      <a:r>
                        <a:rPr lang="en-US" sz="1400" u="none" strike="noStrike" dirty="0">
                          <a:effectLst/>
                        </a:rPr>
                        <a:t>Male</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rPr>
                        <a:t>676</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50.52%</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a:effectLst/>
                        </a:rPr>
                        <a:t>324</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24.22%</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Yes</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rPr>
                        <a:t>274</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20.48%</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Northwest</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rPr>
                        <a:t>325</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24.29%</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8751245"/>
                  </a:ext>
                </a:extLst>
              </a:tr>
              <a:tr h="306960">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240</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17.94%</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Southeast</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364</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27.2%</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3011786372"/>
                  </a:ext>
                </a:extLst>
              </a:tr>
              <a:tr h="303452">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a:effectLst/>
                        </a:rPr>
                        <a:t>157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11.73%</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Southwest</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tc>
                  <a:txBody>
                    <a:bodyPr/>
                    <a:lstStyle/>
                    <a:p>
                      <a:pPr algn="ctr" fontAlgn="b"/>
                      <a:r>
                        <a:rPr lang="en-US" sz="1400" u="none" strike="noStrike">
                          <a:effectLst/>
                        </a:rPr>
                        <a:t>325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400" u="none" strike="noStrike" dirty="0">
                          <a:effectLst/>
                        </a:rPr>
                        <a:t>24.29%</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36967180"/>
                  </a:ext>
                </a:extLst>
              </a:tr>
              <a:tr h="306960">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25</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1.87%</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solidFill>
                      <a:schemeClr val="bg1">
                        <a:lumMod val="85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solidFill>
                      <a:schemeClr val="bg1">
                        <a:lumMod val="85000"/>
                      </a:schemeClr>
                    </a:solidFill>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solidFill>
                      <a:schemeClr val="bg1">
                        <a:lumMod val="85000"/>
                      </a:schemeClr>
                    </a:solidFill>
                  </a:tcPr>
                </a:tc>
                <a:extLst>
                  <a:ext uri="{0D108BD9-81ED-4DB2-BD59-A6C34878D82A}">
                    <a16:rowId xmlns:a16="http://schemas.microsoft.com/office/drawing/2014/main" val="2426702817"/>
                  </a:ext>
                </a:extLst>
              </a:tr>
              <a:tr h="306960">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1.35%</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154854"/>
                  </a:ext>
                </a:extLst>
              </a:tr>
            </a:tbl>
          </a:graphicData>
        </a:graphic>
      </p:graphicFrame>
      <p:sp>
        <p:nvSpPr>
          <p:cNvPr id="12" name="TextBox 11">
            <a:extLst>
              <a:ext uri="{FF2B5EF4-FFF2-40B4-BE49-F238E27FC236}">
                <a16:creationId xmlns:a16="http://schemas.microsoft.com/office/drawing/2014/main" id="{90359CCD-48A3-823E-6B5A-0AA20AF01472}"/>
              </a:ext>
            </a:extLst>
          </p:cNvPr>
          <p:cNvSpPr txBox="1"/>
          <p:nvPr/>
        </p:nvSpPr>
        <p:spPr>
          <a:xfrm>
            <a:off x="1371599" y="3697501"/>
            <a:ext cx="6097554" cy="369332"/>
          </a:xfrm>
          <a:prstGeom prst="rect">
            <a:avLst/>
          </a:prstGeom>
          <a:noFill/>
        </p:spPr>
        <p:txBody>
          <a:bodyPr wrap="square">
            <a:spAutoFit/>
          </a:bodyPr>
          <a:lstStyle/>
          <a:p>
            <a:pPr fontAlgn="b"/>
            <a:r>
              <a:rPr lang="en-US" sz="1800" dirty="0"/>
              <a:t>Tally (Categorical Variables)</a:t>
            </a:r>
            <a:endParaRPr lang="en-US" sz="18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80510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181100" y="438150"/>
            <a:ext cx="5562600" cy="1485900"/>
          </a:xfrm>
        </p:spPr>
        <p:txBody>
          <a:bodyPr vert="horz" lIns="91440" tIns="45720" rIns="91440" bIns="45720" rtlCol="0">
            <a:normAutofit/>
          </a:bodyPr>
          <a:lstStyle/>
          <a:p>
            <a:r>
              <a:rPr lang="en-US" sz="3000" cap="all"/>
              <a:t>Scatterplot matrix</a:t>
            </a:r>
            <a:endParaRPr lang="en-US" sz="3000" cap="all" dirty="0"/>
          </a:p>
        </p:txBody>
      </p:sp>
      <p:pic>
        <p:nvPicPr>
          <p:cNvPr id="6" name="Content Placeholder 5" descr="A picture containing diagram&#10;&#10;Description automatically generated">
            <a:extLst>
              <a:ext uri="{FF2B5EF4-FFF2-40B4-BE49-F238E27FC236}">
                <a16:creationId xmlns:a16="http://schemas.microsoft.com/office/drawing/2014/main" id="{E08FC2C2-86F2-88F8-6FC8-B4ADC9240CEA}"/>
              </a:ext>
            </a:extLst>
          </p:cNvPr>
          <p:cNvPicPr>
            <a:picLocks noChangeAspect="1"/>
          </p:cNvPicPr>
          <p:nvPr/>
        </p:nvPicPr>
        <p:blipFill>
          <a:blip r:embed="rId2"/>
          <a:stretch>
            <a:fillRect/>
          </a:stretch>
        </p:blipFill>
        <p:spPr>
          <a:xfrm>
            <a:off x="1329979" y="995140"/>
            <a:ext cx="9782780" cy="4975697"/>
          </a:xfrm>
          <a:prstGeom prst="rect">
            <a:avLst/>
          </a:prstGeom>
        </p:spPr>
      </p:pic>
    </p:spTree>
    <p:extLst>
      <p:ext uri="{BB962C8B-B14F-4D97-AF65-F5344CB8AC3E}">
        <p14:creationId xmlns:p14="http://schemas.microsoft.com/office/powerpoint/2010/main" val="1668598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sz="3000" dirty="0"/>
              <a:t>Probability Plots for Charges and Smoking habits</a:t>
            </a:r>
          </a:p>
        </p:txBody>
      </p:sp>
      <p:pic>
        <p:nvPicPr>
          <p:cNvPr id="6" name="Picture 5" descr="Chart, line chart&#10;&#10;Description automatically generated">
            <a:extLst>
              <a:ext uri="{FF2B5EF4-FFF2-40B4-BE49-F238E27FC236}">
                <a16:creationId xmlns:a16="http://schemas.microsoft.com/office/drawing/2014/main" id="{7ECE63CE-D24B-A8C5-9FB0-F4A24501441D}"/>
              </a:ext>
            </a:extLst>
          </p:cNvPr>
          <p:cNvPicPr>
            <a:picLocks noChangeAspect="1"/>
          </p:cNvPicPr>
          <p:nvPr/>
        </p:nvPicPr>
        <p:blipFill>
          <a:blip r:embed="rId2"/>
          <a:stretch>
            <a:fillRect/>
          </a:stretch>
        </p:blipFill>
        <p:spPr>
          <a:xfrm>
            <a:off x="1486483" y="1282007"/>
            <a:ext cx="8661701" cy="5071167"/>
          </a:xfrm>
          <a:prstGeom prst="rect">
            <a:avLst/>
          </a:prstGeom>
        </p:spPr>
      </p:pic>
    </p:spTree>
    <p:extLst>
      <p:ext uri="{BB962C8B-B14F-4D97-AF65-F5344CB8AC3E}">
        <p14:creationId xmlns:p14="http://schemas.microsoft.com/office/powerpoint/2010/main" val="1816645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sz="3000" dirty="0"/>
              <a:t>Bar chart of Mean of Charges and Children</a:t>
            </a:r>
          </a:p>
        </p:txBody>
      </p:sp>
      <p:pic>
        <p:nvPicPr>
          <p:cNvPr id="4" name="Picture 3">
            <a:extLst>
              <a:ext uri="{FF2B5EF4-FFF2-40B4-BE49-F238E27FC236}">
                <a16:creationId xmlns:a16="http://schemas.microsoft.com/office/drawing/2014/main" id="{FE3424AF-435F-CC33-D234-912340977400}"/>
              </a:ext>
            </a:extLst>
          </p:cNvPr>
          <p:cNvPicPr>
            <a:picLocks noChangeAspect="1"/>
          </p:cNvPicPr>
          <p:nvPr/>
        </p:nvPicPr>
        <p:blipFill>
          <a:blip r:embed="rId2"/>
          <a:stretch>
            <a:fillRect/>
          </a:stretch>
        </p:blipFill>
        <p:spPr>
          <a:xfrm>
            <a:off x="1412034" y="1259633"/>
            <a:ext cx="9408366" cy="4912567"/>
          </a:xfrm>
          <a:prstGeom prst="rect">
            <a:avLst/>
          </a:prstGeom>
        </p:spPr>
      </p:pic>
    </p:spTree>
    <p:extLst>
      <p:ext uri="{BB962C8B-B14F-4D97-AF65-F5344CB8AC3E}">
        <p14:creationId xmlns:p14="http://schemas.microsoft.com/office/powerpoint/2010/main" val="164285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sz="3000" dirty="0"/>
              <a:t>Histogram of Children and Smoking habits</a:t>
            </a:r>
          </a:p>
        </p:txBody>
      </p:sp>
      <p:pic>
        <p:nvPicPr>
          <p:cNvPr id="8" name="Picture 7">
            <a:extLst>
              <a:ext uri="{FF2B5EF4-FFF2-40B4-BE49-F238E27FC236}">
                <a16:creationId xmlns:a16="http://schemas.microsoft.com/office/drawing/2014/main" id="{FF16C908-43D6-9835-2A12-009B6F8EBACA}"/>
              </a:ext>
            </a:extLst>
          </p:cNvPr>
          <p:cNvPicPr>
            <a:picLocks noChangeAspect="1"/>
          </p:cNvPicPr>
          <p:nvPr/>
        </p:nvPicPr>
        <p:blipFill>
          <a:blip r:embed="rId2"/>
          <a:stretch>
            <a:fillRect/>
          </a:stretch>
        </p:blipFill>
        <p:spPr>
          <a:xfrm>
            <a:off x="1500187" y="1243012"/>
            <a:ext cx="9191625" cy="5381625"/>
          </a:xfrm>
          <a:prstGeom prst="rect">
            <a:avLst/>
          </a:prstGeom>
        </p:spPr>
      </p:pic>
    </p:spTree>
    <p:extLst>
      <p:ext uri="{BB962C8B-B14F-4D97-AF65-F5344CB8AC3E}">
        <p14:creationId xmlns:p14="http://schemas.microsoft.com/office/powerpoint/2010/main" val="16300664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263</TotalTime>
  <Words>1154</Words>
  <Application>Microsoft Office PowerPoint</Application>
  <PresentationFormat>Widescreen</PresentationFormat>
  <Paragraphs>303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Franklin Gothic Book</vt:lpstr>
      <vt:lpstr>Wingdings</vt:lpstr>
      <vt:lpstr>Crop</vt:lpstr>
      <vt:lpstr>final project – Insurance price prediction (Linear regression)</vt:lpstr>
      <vt:lpstr>Background</vt:lpstr>
      <vt:lpstr>Problem Statement</vt:lpstr>
      <vt:lpstr>Data Analysis</vt:lpstr>
      <vt:lpstr>Descriptive Statistics</vt:lpstr>
      <vt:lpstr>Scatterplot matrix</vt:lpstr>
      <vt:lpstr>Probability Plots for Charges and Smoking habits</vt:lpstr>
      <vt:lpstr>Bar chart of Mean of Charges and Children</vt:lpstr>
      <vt:lpstr>Histogram of Children and Smoking habits</vt:lpstr>
      <vt:lpstr>Prediction Model using Linear Equation</vt:lpstr>
      <vt:lpstr>Prediction Model using Linear Equation</vt:lpstr>
      <vt:lpstr>Prediction Model using Linear Equation</vt:lpstr>
      <vt:lpstr>Interpretation of Regression Model</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–linear regression modeling</dc:title>
  <dc:creator>Singh, Amandeep</dc:creator>
  <cp:lastModifiedBy>Singh, Amandeep</cp:lastModifiedBy>
  <cp:revision>3</cp:revision>
  <dcterms:created xsi:type="dcterms:W3CDTF">2023-03-01T06:56:29Z</dcterms:created>
  <dcterms:modified xsi:type="dcterms:W3CDTF">2023-03-01T15:34:00Z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